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5" r:id="rId1"/>
  </p:sldMasterIdLst>
  <p:notesMasterIdLst>
    <p:notesMasterId r:id="rId7"/>
  </p:notesMasterIdLst>
  <p:sldIdLst>
    <p:sldId id="545" r:id="rId2"/>
    <p:sldId id="544" r:id="rId3"/>
    <p:sldId id="523" r:id="rId4"/>
    <p:sldId id="528" r:id="rId5"/>
    <p:sldId id="529" r:id="rId6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21978" autoAdjust="0"/>
    <p:restoredTop sz="95108" autoAdjust="0"/>
  </p:normalViewPr>
  <p:slideViewPr>
    <p:cSldViewPr>
      <p:cViewPr>
        <p:scale>
          <a:sx n="100" d="100"/>
          <a:sy n="100" d="100"/>
        </p:scale>
        <p:origin x="-114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2" d="100"/>
        <a:sy n="8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view3D>
      <c:rotX val="10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21787559942133E-2"/>
          <c:y val="0"/>
          <c:w val="0.95250409368759181"/>
          <c:h val="0.8587879124541717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010850913064635E-2"/>
                  <c:y val="-2.7192505306048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010850913064635E-2"/>
                  <c:y val="-3.8498247669450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456501014516261E-3"/>
                  <c:y val="-2.0350372325152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456501014516261E-3"/>
                  <c:y val="-1.1023080768803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Количество абонентов (водоснабжения)</c:v>
                </c:pt>
                <c:pt idx="1">
                  <c:v>объем реализаций воды, тыс.м3.</c:v>
                </c:pt>
                <c:pt idx="2">
                  <c:v>Количество абонентов (водоотведения)</c:v>
                </c:pt>
                <c:pt idx="3">
                  <c:v>объем приема сточных вод, тыс.м3.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181578</c:v>
                </c:pt>
                <c:pt idx="1">
                  <c:v>29494</c:v>
                </c:pt>
                <c:pt idx="2">
                  <c:v>94125</c:v>
                </c:pt>
                <c:pt idx="3">
                  <c:v>14131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141252536290656E-2"/>
                  <c:y val="-2.7163107418079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141138705574005E-2"/>
                  <c:y val="-3.8439451893512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358652130484151E-2"/>
                  <c:y val="-1.5827967166707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358652130484151E-2"/>
                  <c:y val="-1.3227696922564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Количество абонентов (водоснабжения)</c:v>
                </c:pt>
                <c:pt idx="1">
                  <c:v>объем реализаций воды, тыс.м3.</c:v>
                </c:pt>
                <c:pt idx="2">
                  <c:v>Количество абонентов (водоотведения)</c:v>
                </c:pt>
                <c:pt idx="3">
                  <c:v>объем приема сточных вод, тыс.м3.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192624</c:v>
                </c:pt>
                <c:pt idx="1">
                  <c:v>30950</c:v>
                </c:pt>
                <c:pt idx="2">
                  <c:v>96656</c:v>
                </c:pt>
                <c:pt idx="3">
                  <c:v>14371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9"/>
        <c:gapDepth val="106"/>
        <c:shape val="box"/>
        <c:axId val="118418432"/>
        <c:axId val="118649600"/>
        <c:axId val="0"/>
      </c:bar3DChart>
      <c:catAx>
        <c:axId val="1184184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18649600"/>
        <c:crosses val="autoZero"/>
        <c:auto val="1"/>
        <c:lblAlgn val="ctr"/>
        <c:lblOffset val="100"/>
        <c:noMultiLvlLbl val="0"/>
      </c:catAx>
      <c:valAx>
        <c:axId val="118649600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ru-RU"/>
          </a:p>
        </c:txPr>
        <c:crossAx val="118418432"/>
        <c:crosses val="autoZero"/>
        <c:crossBetween val="between"/>
        <c:majorUnit val="40000"/>
      </c:valAx>
    </c:plotArea>
    <c:legend>
      <c:legendPos val="b"/>
      <c:layout>
        <c:manualLayout>
          <c:xMode val="edge"/>
          <c:yMode val="edge"/>
          <c:x val="0.21293262497245297"/>
          <c:y val="0.92293520093209014"/>
          <c:w val="0.46374221331455506"/>
          <c:h val="6.9293952028866387E-2"/>
        </c:manualLayout>
      </c:layout>
      <c:overlay val="0"/>
      <c:txPr>
        <a:bodyPr/>
        <a:lstStyle/>
        <a:p>
          <a:pPr>
            <a:defRPr sz="1400" i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view3D>
      <c:rotX val="10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21787559942133E-2"/>
          <c:y val="0"/>
          <c:w val="0.95250409368759181"/>
          <c:h val="0.78129139497320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793449179599377E-2"/>
                  <c:y val="-2.713373727705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793449179599353E-2"/>
                  <c:y val="-3.8439461142494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347799242707095E-2"/>
                  <c:y val="-3.1656026823230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 абонентов</c:v>
                </c:pt>
                <c:pt idx="1">
                  <c:v>объем реализаций воды, тыс.м3.</c:v>
                </c:pt>
                <c:pt idx="2">
                  <c:v>объем приема сточных вод, тыс.м3.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327</c:v>
                </c:pt>
                <c:pt idx="1">
                  <c:v>3565</c:v>
                </c:pt>
                <c:pt idx="2">
                  <c:v>3419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141248422306448E-2"/>
                  <c:y val="-1.3566868638527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804298611629672E-2"/>
                  <c:y val="-3.3917349639213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358648674737414E-2"/>
                  <c:y val="-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 абонентов</c:v>
                </c:pt>
                <c:pt idx="1">
                  <c:v>объем реализаций воды, тыс.м3.</c:v>
                </c:pt>
                <c:pt idx="2">
                  <c:v>объем приема сточных вод, тыс.м3.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338</c:v>
                </c:pt>
                <c:pt idx="1">
                  <c:v>3344</c:v>
                </c:pt>
                <c:pt idx="2">
                  <c:v>3306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1"/>
        <c:gapDepth val="106"/>
        <c:shape val="box"/>
        <c:axId val="142036992"/>
        <c:axId val="142038912"/>
        <c:axId val="0"/>
      </c:bar3DChart>
      <c:catAx>
        <c:axId val="1420369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42038912"/>
        <c:crosses val="autoZero"/>
        <c:auto val="1"/>
        <c:lblAlgn val="ctr"/>
        <c:lblOffset val="100"/>
        <c:noMultiLvlLbl val="0"/>
      </c:catAx>
      <c:valAx>
        <c:axId val="142038912"/>
        <c:scaling>
          <c:orientation val="minMax"/>
          <c:max val="42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142036992"/>
        <c:crosses val="autoZero"/>
        <c:crossBetween val="between"/>
        <c:majorUnit val="1000"/>
      </c:valAx>
    </c:plotArea>
    <c:legend>
      <c:legendPos val="b"/>
      <c:layout>
        <c:manualLayout>
          <c:xMode val="edge"/>
          <c:yMode val="edge"/>
          <c:x val="0.21293262497245297"/>
          <c:y val="0.92293520093209014"/>
          <c:w val="0.46374221331455506"/>
          <c:h val="6.9293952028866387E-2"/>
        </c:manualLayout>
      </c:layout>
      <c:overlay val="0"/>
      <c:txPr>
        <a:bodyPr/>
        <a:lstStyle/>
        <a:p>
          <a:pPr>
            <a:defRPr sz="1600" i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 b="1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0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21787559942133E-2"/>
          <c:y val="0"/>
          <c:w val="0.95250409368759181"/>
          <c:h val="0.828775493742704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chemeClr val="accent6">
                <a:lumMod val="75000"/>
                <a:alpha val="62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684749053383866E-2"/>
                  <c:y val="-2.3659295308651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049791552100826E-3"/>
                  <c:y val="-2.3829040925277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021698864060642E-2"/>
                  <c:y val="-1.9357605252532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 абонентово</c:v>
                </c:pt>
                <c:pt idx="1">
                  <c:v>объем реализаций воды, тыс.м3.</c:v>
                </c:pt>
                <c:pt idx="2">
                  <c:v>объем приема сточных вод, тыс.м3.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5733</c:v>
                </c:pt>
                <c:pt idx="1">
                  <c:v>4762</c:v>
                </c:pt>
                <c:pt idx="2">
                  <c:v>5983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3130398990276125E-2"/>
                  <c:y val="-1.9357605252532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021698864060642E-2"/>
                  <c:y val="-1.0754225140296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467348800952793E-2"/>
                  <c:y val="-2.7960985364769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 абонентово</c:v>
                </c:pt>
                <c:pt idx="1">
                  <c:v>объем реализаций воды, тыс.м3.</c:v>
                </c:pt>
                <c:pt idx="2">
                  <c:v>объем приема сточных вод, тыс.м3.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6096</c:v>
                </c:pt>
                <c:pt idx="1">
                  <c:v>5541</c:v>
                </c:pt>
                <c:pt idx="2">
                  <c:v>6016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9"/>
        <c:gapDepth val="224"/>
        <c:shape val="box"/>
        <c:axId val="151169664"/>
        <c:axId val="151275008"/>
        <c:axId val="0"/>
      </c:bar3DChart>
      <c:catAx>
        <c:axId val="1511696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51275008"/>
        <c:crosses val="autoZero"/>
        <c:auto val="1"/>
        <c:lblAlgn val="ctr"/>
        <c:lblOffset val="100"/>
        <c:noMultiLvlLbl val="0"/>
      </c:catAx>
      <c:valAx>
        <c:axId val="151275008"/>
        <c:scaling>
          <c:orientation val="minMax"/>
          <c:max val="58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1511696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293262497245297"/>
          <c:y val="0.92293520093209014"/>
          <c:w val="0.46374221331455506"/>
          <c:h val="6.929395202886638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46099357000365"/>
          <c:y val="5.9442556697054623E-2"/>
          <c:w val="0.80567216894317162"/>
          <c:h val="0.94055744330294533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dPt>
            <c:idx val="0"/>
            <c:bubble3D val="0"/>
            <c:explosion val="7"/>
            <c:spPr>
              <a:solidFill>
                <a:srgbClr val="FF0000">
                  <a:alpha val="26000"/>
                </a:srgbClr>
              </a:solidFill>
            </c:spPr>
          </c:dPt>
          <c:dLbls>
            <c:dLbl>
              <c:idx val="0"/>
              <c:layout>
                <c:manualLayout>
                  <c:x val="-0.11854730775385833"/>
                  <c:y val="-0.183633011253218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1.4434831323735476E-2"/>
                  <c:y val="1.4400370607413513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0103383131677758"/>
                  <c:y val="0.175761731288258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3.1455755965443047E-2"/>
                  <c:y val="2.296168350554211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Sheet1!$B$1:$E$1</c:f>
              <c:strCache>
                <c:ptCount val="4"/>
                <c:pt idx="0">
                  <c:v>1 группа (население и ТЭЦ)</c:v>
                </c:pt>
                <c:pt idx="1">
                  <c:v>2 группа (государственные организаций)</c:v>
                </c:pt>
                <c:pt idx="2">
                  <c:v>3 группа (прочие абоненты)</c:v>
                </c:pt>
                <c:pt idx="3">
                  <c:v>транзитные потребители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31372</c:v>
                </c:pt>
                <c:pt idx="1">
                  <c:v>3344</c:v>
                </c:pt>
                <c:pt idx="2">
                  <c:v>5541</c:v>
                </c:pt>
                <c:pt idx="3">
                  <c:v>4009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8"/>
      </c:pieChart>
    </c:plotArea>
    <c:plotVisOnly val="1"/>
    <c:dispBlanksAs val="zero"/>
    <c:showDLblsOverMax val="0"/>
  </c:chart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11284587202541E-2"/>
          <c:y val="4.979430123118192E-2"/>
          <c:w val="0.82093873706083598"/>
          <c:h val="0.888055631902150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dPt>
            <c:idx val="0"/>
            <c:bubble3D val="0"/>
            <c:explosion val="7"/>
            <c:spPr>
              <a:solidFill>
                <a:srgbClr val="FF0000">
                  <a:alpha val="26000"/>
                </a:srgbClr>
              </a:solidFill>
            </c:spPr>
          </c:dPt>
          <c:dLbls>
            <c:dLbl>
              <c:idx val="0"/>
              <c:layout>
                <c:manualLayout>
                  <c:x val="-0.11854730775385833"/>
                  <c:y val="-0.183633011253218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20826849583053619"/>
                  <c:y val="-6.33142849928277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0958531156454157"/>
                  <c:y val="0.2250983576147877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3.1455755965443047E-2"/>
                  <c:y val="2.296168350554211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900" b="1" i="0" u="none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Sheet1!$B$1:$E$1</c:f>
              <c:strCache>
                <c:ptCount val="4"/>
                <c:pt idx="0">
                  <c:v>1 группа (население и ТЭЦ)</c:v>
                </c:pt>
                <c:pt idx="1">
                  <c:v>2 группа (государственные организаций)</c:v>
                </c:pt>
                <c:pt idx="2">
                  <c:v>3 группа (прочие абоненты)</c:v>
                </c:pt>
                <c:pt idx="3">
                  <c:v>Транзитные потребители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2582</c:v>
                </c:pt>
                <c:pt idx="1">
                  <c:v>1223</c:v>
                </c:pt>
                <c:pt idx="2">
                  <c:v>1574</c:v>
                </c:pt>
                <c:pt idx="3">
                  <c:v>88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8"/>
      </c:pieChart>
    </c:plotArea>
    <c:plotVisOnly val="1"/>
    <c:dispBlanksAs val="zero"/>
    <c:showDLblsOverMax val="0"/>
  </c:chart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0362903448466291E-2"/>
          <c:y val="2.9379105269482515E-2"/>
          <c:w val="0.74275181534553714"/>
          <c:h val="0.9530448997730411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explosion val="2"/>
          <c:dPt>
            <c:idx val="0"/>
            <c:bubble3D val="0"/>
            <c:spPr>
              <a:solidFill>
                <a:srgbClr val="FF0000">
                  <a:alpha val="28000"/>
                </a:srgbClr>
              </a:solidFill>
            </c:spPr>
          </c:dPt>
          <c:dLbls>
            <c:dLbl>
              <c:idx val="0"/>
              <c:layout>
                <c:manualLayout>
                  <c:x val="0.19464292222314253"/>
                  <c:y val="-0.2286953943892855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Sheet1!$B$1:$D$1</c:f>
              <c:strCache>
                <c:ptCount val="3"/>
                <c:pt idx="0">
                  <c:v>1 группа (население и ТЭЦ)</c:v>
                </c:pt>
                <c:pt idx="1">
                  <c:v>2 группа (государственные организаций)</c:v>
                </c:pt>
                <c:pt idx="2">
                  <c:v>3 группа (прочие абоненты)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14882</c:v>
                </c:pt>
                <c:pt idx="1">
                  <c:v>3306</c:v>
                </c:pt>
                <c:pt idx="2">
                  <c:v>6016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26"/>
      </c:pieChart>
    </c:plotArea>
    <c:plotVisOnly val="1"/>
    <c:dispBlanksAs val="zero"/>
    <c:showDLblsOverMax val="0"/>
  </c:chart>
  <c:txPr>
    <a:bodyPr/>
    <a:lstStyle/>
    <a:p>
      <a:pPr>
        <a:defRPr sz="105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0362903448466291E-2"/>
          <c:y val="2.9379105269482515E-2"/>
          <c:w val="0.74275181534553714"/>
          <c:h val="0.9530448997730411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explosion val="2"/>
          <c:dPt>
            <c:idx val="0"/>
            <c:bubble3D val="0"/>
            <c:spPr>
              <a:solidFill>
                <a:srgbClr val="FF0000">
                  <a:alpha val="28000"/>
                </a:srgbClr>
              </a:solidFill>
            </c:spPr>
          </c:dPt>
          <c:dLbls>
            <c:dLbl>
              <c:idx val="0"/>
              <c:layout>
                <c:manualLayout>
                  <c:x val="-5.5015986084651719E-2"/>
                  <c:y val="-9.911795514784076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Sheet1!$B$1:$D$1</c:f>
              <c:strCache>
                <c:ptCount val="3"/>
                <c:pt idx="0">
                  <c:v>1 группа (население и ТЭЦ)</c:v>
                </c:pt>
                <c:pt idx="1">
                  <c:v>2 группа (государственные организаций)</c:v>
                </c:pt>
                <c:pt idx="2">
                  <c:v>3 группа (прочие абоненты)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482</c:v>
                </c:pt>
                <c:pt idx="1">
                  <c:v>619</c:v>
                </c:pt>
                <c:pt idx="2">
                  <c:v>871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26"/>
      </c:pieChart>
    </c:plotArea>
    <c:plotVisOnly val="1"/>
    <c:dispBlanksAs val="zero"/>
    <c:showDLblsOverMax val="0"/>
  </c:chart>
  <c:txPr>
    <a:bodyPr/>
    <a:lstStyle/>
    <a:p>
      <a:pPr>
        <a:defRPr sz="105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19413" cy="490538"/>
          </a:xfrm>
          <a:prstGeom prst="rect">
            <a:avLst/>
          </a:prstGeom>
        </p:spPr>
        <p:txBody>
          <a:bodyPr vert="horz" lIns="91396" tIns="45700" rIns="91396" bIns="4570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4" y="4"/>
            <a:ext cx="2919412" cy="490538"/>
          </a:xfrm>
          <a:prstGeom prst="rect">
            <a:avLst/>
          </a:prstGeom>
        </p:spPr>
        <p:txBody>
          <a:bodyPr vert="horz" lIns="91396" tIns="45700" rIns="91396" bIns="45700" rtlCol="0"/>
          <a:lstStyle>
            <a:lvl1pPr algn="r">
              <a:defRPr sz="1300"/>
            </a:lvl1pPr>
          </a:lstStyle>
          <a:p>
            <a:fld id="{5E83FD2D-A7E0-42F2-85AA-72482F91837F}" type="datetimeFigureOut">
              <a:rPr lang="ru-RU" smtClean="0"/>
              <a:pPr/>
              <a:t>19.04.18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35013"/>
            <a:ext cx="4900613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6" tIns="45700" rIns="91396" bIns="4570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1" y="4654554"/>
            <a:ext cx="5389563" cy="4410075"/>
          </a:xfrm>
          <a:prstGeom prst="rect">
            <a:avLst/>
          </a:prstGeom>
        </p:spPr>
        <p:txBody>
          <a:bodyPr vert="horz" lIns="91396" tIns="45700" rIns="91396" bIns="4570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07513"/>
            <a:ext cx="2919413" cy="490537"/>
          </a:xfrm>
          <a:prstGeom prst="rect">
            <a:avLst/>
          </a:prstGeom>
        </p:spPr>
        <p:txBody>
          <a:bodyPr vert="horz" lIns="91396" tIns="45700" rIns="91396" bIns="4570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4" y="9307513"/>
            <a:ext cx="2919412" cy="490537"/>
          </a:xfrm>
          <a:prstGeom prst="rect">
            <a:avLst/>
          </a:prstGeom>
        </p:spPr>
        <p:txBody>
          <a:bodyPr vert="horz" lIns="91396" tIns="45700" rIns="91396" bIns="45700" rtlCol="0" anchor="b"/>
          <a:lstStyle>
            <a:lvl1pPr algn="r">
              <a:defRPr sz="1300"/>
            </a:lvl1pPr>
          </a:lstStyle>
          <a:p>
            <a:fld id="{69F9878B-CD9A-4B5B-8914-52FD0DE8E9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038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4D6F1-31D9-4D6A-B09D-ABD3E28BB7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84319-5AB3-4724-B694-761CDB792D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37406-069B-4EBE-BAD8-92E7606376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D6E02-FBA3-477F-822B-28F11A174CC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9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708A5-7505-4442-A4A7-F46F22B1F0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EB2D3-DF46-4407-9959-779334A9268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97217-9B4E-4257-8A4D-E2661DADAE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CAE839-9632-440F-A73E-7E54D7545C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7665-C9E2-4273-A612-3EBE54A8FE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061AF-8B40-4312-A015-C82DAE9F809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998A9-6961-4AAC-A46C-D321CF35EE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7DA26-498F-41CC-9DCC-CB79340D13E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C40731C-E74C-4D5D-BF10-6F808EDF2A5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59C4719-5F47-4DE9-9A57-5D72E98809A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93689776"/>
              </p:ext>
            </p:extLst>
          </p:nvPr>
        </p:nvGraphicFramePr>
        <p:xfrm>
          <a:off x="107505" y="1196752"/>
          <a:ext cx="8784975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8489" y="75982"/>
            <a:ext cx="84394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k-KZ" sz="1600" b="1" dirty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Динамика </a:t>
            </a:r>
            <a:r>
              <a:rPr lang="kk-KZ" sz="1600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абонентов, объемов от </a:t>
            </a:r>
            <a:r>
              <a:rPr lang="kk-KZ" sz="1600" b="1" dirty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реализации услуг водоснабжения и </a:t>
            </a:r>
            <a:r>
              <a:rPr lang="kk-KZ" sz="1600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водоотведения по 1 группе </a:t>
            </a:r>
            <a:r>
              <a:rPr lang="kk-KZ" b="1" dirty="0" smtClean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«Населения» </a:t>
            </a:r>
            <a:endParaRPr lang="kk-KZ" b="1" dirty="0">
              <a:solidFill>
                <a:srgbClr val="0000FF"/>
              </a:solidFill>
              <a:latin typeface="Arial" pitchFamily="34" charset="0"/>
              <a:ea typeface="Meiryo UI" pitchFamily="34" charset="-128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601044" y="592746"/>
            <a:ext cx="864096" cy="648072"/>
            <a:chOff x="3851920" y="1984194"/>
            <a:chExt cx="864096" cy="495346"/>
          </a:xfrm>
          <a:noFill/>
        </p:grpSpPr>
        <p:sp>
          <p:nvSpPr>
            <p:cNvPr id="8" name="Овал 7"/>
            <p:cNvSpPr/>
            <p:nvPr/>
          </p:nvSpPr>
          <p:spPr>
            <a:xfrm>
              <a:off x="3851920" y="1984194"/>
              <a:ext cx="864096" cy="43669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solidFill>
                  <a:srgbClr val="0000FF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59932" y="2017875"/>
              <a:ext cx="648072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00FF"/>
                  </a:solidFill>
                </a:rPr>
                <a:t>Рост 6 %</a:t>
              </a:r>
              <a:endParaRPr lang="ru-RU" sz="12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3419872" y="3894327"/>
            <a:ext cx="864096" cy="576064"/>
            <a:chOff x="3851920" y="1984194"/>
            <a:chExt cx="864096" cy="495346"/>
          </a:xfrm>
          <a:noFill/>
        </p:grpSpPr>
        <p:sp>
          <p:nvSpPr>
            <p:cNvPr id="20" name="Овал 19"/>
            <p:cNvSpPr/>
            <p:nvPr/>
          </p:nvSpPr>
          <p:spPr>
            <a:xfrm>
              <a:off x="3851920" y="1984194"/>
              <a:ext cx="864096" cy="43669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solidFill>
                  <a:srgbClr val="0000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59932" y="2017875"/>
              <a:ext cx="648072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00FF"/>
                  </a:solidFill>
                </a:rPr>
                <a:t>Рост 5 %</a:t>
              </a:r>
              <a:endParaRPr lang="ru-RU" sz="12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061756" y="2833706"/>
            <a:ext cx="864096" cy="613302"/>
            <a:chOff x="3851920" y="1984194"/>
            <a:chExt cx="864096" cy="495346"/>
          </a:xfrm>
          <a:noFill/>
        </p:grpSpPr>
        <p:sp>
          <p:nvSpPr>
            <p:cNvPr id="23" name="Овал 22"/>
            <p:cNvSpPr/>
            <p:nvPr/>
          </p:nvSpPr>
          <p:spPr>
            <a:xfrm>
              <a:off x="3851920" y="1984194"/>
              <a:ext cx="864096" cy="43669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solidFill>
                  <a:srgbClr val="0000FF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59932" y="2017875"/>
              <a:ext cx="648072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00FF"/>
                  </a:solidFill>
                </a:rPr>
                <a:t>Рост 2,7 %</a:t>
              </a:r>
              <a:endParaRPr lang="ru-RU" sz="12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6804248" y="4365104"/>
            <a:ext cx="864096" cy="648072"/>
            <a:chOff x="3851920" y="1984194"/>
            <a:chExt cx="864096" cy="495346"/>
          </a:xfrm>
          <a:noFill/>
        </p:grpSpPr>
        <p:sp>
          <p:nvSpPr>
            <p:cNvPr id="26" name="Овал 25"/>
            <p:cNvSpPr/>
            <p:nvPr/>
          </p:nvSpPr>
          <p:spPr>
            <a:xfrm>
              <a:off x="3851920" y="1984194"/>
              <a:ext cx="864096" cy="43669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solidFill>
                  <a:srgbClr val="0000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959932" y="2017875"/>
              <a:ext cx="648072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00FF"/>
                  </a:solidFill>
                </a:rPr>
                <a:t>Рост 1,7 %</a:t>
              </a:r>
              <a:endParaRPr lang="ru-RU" sz="1200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106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05529677"/>
              </p:ext>
            </p:extLst>
          </p:nvPr>
        </p:nvGraphicFramePr>
        <p:xfrm>
          <a:off x="107505" y="1124744"/>
          <a:ext cx="87849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8489" y="75982"/>
            <a:ext cx="84394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k-KZ" sz="1600" b="1" dirty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Динамика </a:t>
            </a:r>
            <a:r>
              <a:rPr lang="kk-KZ" sz="1600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абонентов, объемов от </a:t>
            </a:r>
            <a:r>
              <a:rPr lang="kk-KZ" sz="1600" b="1" dirty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реализации услуг водоснабжения и </a:t>
            </a:r>
            <a:r>
              <a:rPr lang="kk-KZ" sz="1600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водоотведения по 2 группе </a:t>
            </a:r>
            <a:r>
              <a:rPr lang="kk-KZ" b="1" dirty="0" smtClean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«Государственные организации» </a:t>
            </a:r>
            <a:endParaRPr lang="kk-KZ" sz="1600" b="1" dirty="0">
              <a:solidFill>
                <a:srgbClr val="0000FF"/>
              </a:solidFill>
              <a:latin typeface="Arial" pitchFamily="34" charset="0"/>
              <a:ea typeface="Meiryo UI" pitchFamily="34" charset="-128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267744" y="3717031"/>
            <a:ext cx="864096" cy="571336"/>
            <a:chOff x="3851920" y="1984194"/>
            <a:chExt cx="864096" cy="436694"/>
          </a:xfrm>
          <a:noFill/>
        </p:grpSpPr>
        <p:sp>
          <p:nvSpPr>
            <p:cNvPr id="6" name="Овал 5"/>
            <p:cNvSpPr/>
            <p:nvPr/>
          </p:nvSpPr>
          <p:spPr>
            <a:xfrm>
              <a:off x="3851920" y="1984194"/>
              <a:ext cx="864096" cy="43669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solidFill>
                  <a:srgbClr val="0000FF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59932" y="2017875"/>
              <a:ext cx="648072" cy="35286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00FF"/>
                  </a:solidFill>
                </a:rPr>
                <a:t>Рост 3,4 %</a:t>
              </a:r>
              <a:endParaRPr lang="ru-RU" sz="12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565018" y="1196751"/>
            <a:ext cx="864096" cy="571336"/>
            <a:chOff x="3851920" y="1984194"/>
            <a:chExt cx="864096" cy="436694"/>
          </a:xfrm>
          <a:noFill/>
        </p:grpSpPr>
        <p:sp>
          <p:nvSpPr>
            <p:cNvPr id="9" name="Овал 8"/>
            <p:cNvSpPr/>
            <p:nvPr/>
          </p:nvSpPr>
          <p:spPr>
            <a:xfrm>
              <a:off x="3851920" y="1984194"/>
              <a:ext cx="864096" cy="43669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solidFill>
                  <a:srgbClr val="0000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59932" y="2017875"/>
              <a:ext cx="648072" cy="35286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00FF"/>
                  </a:solidFill>
                </a:rPr>
                <a:t>Спад 6,2 %</a:t>
              </a:r>
              <a:endParaRPr lang="ru-RU" sz="12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660232" y="1334318"/>
            <a:ext cx="864096" cy="571336"/>
            <a:chOff x="3851920" y="1984194"/>
            <a:chExt cx="864096" cy="436694"/>
          </a:xfrm>
          <a:noFill/>
        </p:grpSpPr>
        <p:sp>
          <p:nvSpPr>
            <p:cNvPr id="12" name="Овал 11"/>
            <p:cNvSpPr/>
            <p:nvPr/>
          </p:nvSpPr>
          <p:spPr>
            <a:xfrm>
              <a:off x="3851920" y="1984194"/>
              <a:ext cx="864096" cy="43669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solidFill>
                  <a:srgbClr val="0000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59932" y="2017875"/>
              <a:ext cx="648072" cy="35286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00FF"/>
                  </a:solidFill>
                </a:rPr>
                <a:t>Спад 3,3 %</a:t>
              </a:r>
              <a:endParaRPr lang="ru-RU" sz="1200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787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52391526"/>
              </p:ext>
            </p:extLst>
          </p:nvPr>
        </p:nvGraphicFramePr>
        <p:xfrm>
          <a:off x="155737" y="1268760"/>
          <a:ext cx="86122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8489" y="75982"/>
            <a:ext cx="84394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k-KZ" sz="1600" b="1" dirty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Динамика </a:t>
            </a:r>
            <a:r>
              <a:rPr lang="kk-KZ" sz="1600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абонентов, объемов от </a:t>
            </a:r>
            <a:r>
              <a:rPr lang="kk-KZ" sz="1600" b="1" dirty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реализации услуг водоснабжения и </a:t>
            </a:r>
            <a:r>
              <a:rPr lang="kk-KZ" sz="1600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водоотведения по 3 группе </a:t>
            </a:r>
            <a:r>
              <a:rPr lang="kk-KZ" b="1" dirty="0" smtClean="0">
                <a:solidFill>
                  <a:srgbClr val="0000FF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«Прочие потребители» </a:t>
            </a:r>
            <a:endParaRPr lang="kk-KZ" b="1" dirty="0">
              <a:solidFill>
                <a:srgbClr val="0000FF"/>
              </a:solidFill>
              <a:latin typeface="Arial" pitchFamily="34" charset="0"/>
              <a:ea typeface="Meiryo UI" pitchFamily="34" charset="-128"/>
              <a:cs typeface="Arial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159732" y="674732"/>
            <a:ext cx="864096" cy="571336"/>
            <a:chOff x="3851920" y="1984194"/>
            <a:chExt cx="864096" cy="436694"/>
          </a:xfrm>
          <a:noFill/>
        </p:grpSpPr>
        <p:sp>
          <p:nvSpPr>
            <p:cNvPr id="5" name="Овал 4"/>
            <p:cNvSpPr/>
            <p:nvPr/>
          </p:nvSpPr>
          <p:spPr>
            <a:xfrm>
              <a:off x="3851920" y="1984194"/>
              <a:ext cx="864096" cy="43669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solidFill>
                  <a:srgbClr val="0000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959932" y="2017875"/>
              <a:ext cx="648072" cy="35286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00FF"/>
                  </a:solidFill>
                </a:rPr>
                <a:t>Рост 6,3 %</a:t>
              </a:r>
              <a:endParaRPr lang="ru-RU" sz="12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116177" y="1200791"/>
            <a:ext cx="864096" cy="571336"/>
            <a:chOff x="3851920" y="1984194"/>
            <a:chExt cx="864096" cy="436694"/>
          </a:xfrm>
          <a:noFill/>
        </p:grpSpPr>
        <p:sp>
          <p:nvSpPr>
            <p:cNvPr id="9" name="Овал 8"/>
            <p:cNvSpPr/>
            <p:nvPr/>
          </p:nvSpPr>
          <p:spPr>
            <a:xfrm>
              <a:off x="3851920" y="1984194"/>
              <a:ext cx="864096" cy="43669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solidFill>
                  <a:srgbClr val="0000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59932" y="2017875"/>
              <a:ext cx="756084" cy="35286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00FF"/>
                  </a:solidFill>
                </a:rPr>
                <a:t>Рост 16,3 %</a:t>
              </a:r>
              <a:endParaRPr lang="ru-RU" sz="12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444208" y="980728"/>
            <a:ext cx="864096" cy="571336"/>
            <a:chOff x="3851920" y="1984194"/>
            <a:chExt cx="864096" cy="436694"/>
          </a:xfrm>
          <a:noFill/>
        </p:grpSpPr>
        <p:sp>
          <p:nvSpPr>
            <p:cNvPr id="12" name="Овал 11"/>
            <p:cNvSpPr/>
            <p:nvPr/>
          </p:nvSpPr>
          <p:spPr>
            <a:xfrm>
              <a:off x="3851920" y="1984194"/>
              <a:ext cx="864096" cy="436694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solidFill>
                  <a:srgbClr val="0000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59932" y="2017875"/>
              <a:ext cx="648072" cy="35286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00FF"/>
                  </a:solidFill>
                </a:rPr>
                <a:t>Рост 0,6 %</a:t>
              </a:r>
              <a:endParaRPr lang="ru-RU" sz="1200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424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5537" y="176312"/>
            <a:ext cx="83529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kk-KZ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Объем реализованной воды и доходы по группам потребителей за 201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kk-KZ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год</a:t>
            </a:r>
            <a:endParaRPr lang="ru-RU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500292"/>
              </p:ext>
            </p:extLst>
          </p:nvPr>
        </p:nvGraphicFramePr>
        <p:xfrm>
          <a:off x="116633" y="1844824"/>
          <a:ext cx="445536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67185" y="1150441"/>
            <a:ext cx="20588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4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(Объем </a:t>
            </a:r>
            <a:r>
              <a:rPr lang="en-US" sz="14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44265,7</a:t>
            </a:r>
            <a:r>
              <a:rPr lang="kk-KZ" sz="14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тыс.м </a:t>
            </a:r>
            <a:r>
              <a:rPr lang="kk-KZ" sz="1400" b="1" u="sng" baseline="40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kk-KZ" sz="14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ru-RU" sz="14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853327"/>
              </p:ext>
            </p:extLst>
          </p:nvPr>
        </p:nvGraphicFramePr>
        <p:xfrm>
          <a:off x="4572001" y="1844824"/>
          <a:ext cx="4455369" cy="4118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6156177" y="1150441"/>
            <a:ext cx="2665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4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(Доход  4880,6 млн.тенге с НДС)</a:t>
            </a:r>
            <a:endParaRPr lang="ru-RU" sz="14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8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270030"/>
            <a:ext cx="84969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kk-KZ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Объем принятых сточных вод и доходы по группам потребителей за 2017 год</a:t>
            </a:r>
            <a:endParaRPr lang="ru-RU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0640" y="1412776"/>
            <a:ext cx="19983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(Объем 24203,7 тыс.м </a:t>
            </a:r>
            <a:r>
              <a:rPr lang="kk-KZ" sz="1200" b="1" u="sng" baseline="4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kk-KZ" sz="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2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19192" y="1381998"/>
            <a:ext cx="28140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(Доход 1761 млн.тенге с НДС)</a:t>
            </a:r>
            <a:endParaRPr lang="ru-RU" sz="1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666651"/>
              </p:ext>
            </p:extLst>
          </p:nvPr>
        </p:nvGraphicFramePr>
        <p:xfrm>
          <a:off x="107504" y="2060848"/>
          <a:ext cx="4527375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132063"/>
              </p:ext>
            </p:extLst>
          </p:nvPr>
        </p:nvGraphicFramePr>
        <p:xfrm>
          <a:off x="4554142" y="2276872"/>
          <a:ext cx="4527375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65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8232</TotalTime>
  <Words>206</Words>
  <Application>Microsoft Office PowerPoint</Application>
  <PresentationFormat>Экран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Инвестиции Европейского банка реконструкции и развития в модернизацию водопроводно-канализационного хозяйства г.Шымкент</dc:title>
  <dc:creator>заманбек</dc:creator>
  <cp:lastModifiedBy>Омар Онланов</cp:lastModifiedBy>
  <cp:revision>712</cp:revision>
  <cp:lastPrinted>2018-04-17T11:43:38Z</cp:lastPrinted>
  <dcterms:created xsi:type="dcterms:W3CDTF">2016-06-15T04:31:55Z</dcterms:created>
  <dcterms:modified xsi:type="dcterms:W3CDTF">2018-04-19T10:12:06Z</dcterms:modified>
</cp:coreProperties>
</file>