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5" r:id="rId1"/>
  </p:sldMasterIdLst>
  <p:notesMasterIdLst>
    <p:notesMasterId r:id="rId4"/>
  </p:notesMasterIdLst>
  <p:sldIdLst>
    <p:sldId id="539" r:id="rId2"/>
    <p:sldId id="541" r:id="rId3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978" autoAdjust="0"/>
    <p:restoredTop sz="95108" autoAdjust="0"/>
  </p:normalViewPr>
  <p:slideViewPr>
    <p:cSldViewPr>
      <p:cViewPr>
        <p:scale>
          <a:sx n="100" d="100"/>
          <a:sy n="100" d="100"/>
        </p:scale>
        <p:origin x="-1188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51822288562921E-2"/>
          <c:y val="2.4214385763260651E-2"/>
          <c:w val="0.86046148684315504"/>
          <c:h val="0.795323739104006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Sheet1!$A$3</c:f>
              <c:strCache>
                <c:ptCount val="1"/>
                <c:pt idx="0">
                  <c:v>средний тариф на воду, тенге/м3 с НДС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01.07.2016</c:v>
                </c:pt>
                <c:pt idx="1">
                  <c:v>01.07.2017</c:v>
                </c:pt>
                <c:pt idx="2">
                  <c:v>01.07.2018</c:v>
                </c:pt>
                <c:pt idx="3">
                  <c:v>01.07.2019</c:v>
                </c:pt>
                <c:pt idx="4">
                  <c:v>01.07.2020</c:v>
                </c:pt>
              </c:strCache>
            </c:strRef>
          </c:cat>
          <c:val>
            <c:numRef>
              <c:f>Sheet1!$B$3:$F$3</c:f>
              <c:numCache>
                <c:formatCode>0</c:formatCode>
                <c:ptCount val="5"/>
                <c:pt idx="0">
                  <c:v>113.7</c:v>
                </c:pt>
                <c:pt idx="1">
                  <c:v>126.4</c:v>
                </c:pt>
                <c:pt idx="2">
                  <c:v>139.66999999999999</c:v>
                </c:pt>
                <c:pt idx="3">
                  <c:v>153.63</c:v>
                </c:pt>
                <c:pt idx="4">
                  <c:v>169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0"/>
        <c:overlap val="100"/>
        <c:axId val="131234432"/>
        <c:axId val="131248896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уровень потерь воды,%</c:v>
                </c:pt>
              </c:strCache>
            </c:strRef>
          </c:tx>
          <c:spPr>
            <a:ln w="25400"/>
          </c:spP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01.07.2016</c:v>
                </c:pt>
                <c:pt idx="1">
                  <c:v>01.07.2017</c:v>
                </c:pt>
                <c:pt idx="2">
                  <c:v>01.07.2018</c:v>
                </c:pt>
                <c:pt idx="3">
                  <c:v>01.07.2019</c:v>
                </c:pt>
                <c:pt idx="4">
                  <c:v>01.07.2020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16.78</c:v>
                </c:pt>
                <c:pt idx="1">
                  <c:v>16.399999999999999</c:v>
                </c:pt>
                <c:pt idx="2">
                  <c:v>16.079999999999998</c:v>
                </c:pt>
                <c:pt idx="3">
                  <c:v>15.56</c:v>
                </c:pt>
                <c:pt idx="4" formatCode="0.00">
                  <c:v>15.5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износ, %</c:v>
                </c:pt>
              </c:strCache>
            </c:strRef>
          </c:tx>
          <c:spPr>
            <a:ln w="22225"/>
          </c:spPr>
          <c:dLbls>
            <c:numFmt formatCode="#,##0.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01.07.2016</c:v>
                </c:pt>
                <c:pt idx="1">
                  <c:v>01.07.2017</c:v>
                </c:pt>
                <c:pt idx="2">
                  <c:v>01.07.2018</c:v>
                </c:pt>
                <c:pt idx="3">
                  <c:v>01.07.2019</c:v>
                </c:pt>
                <c:pt idx="4">
                  <c:v>01.07.2020</c:v>
                </c:pt>
              </c:strCache>
            </c:strRef>
          </c:cat>
          <c:val>
            <c:numRef>
              <c:f>Sheet1!$B$4:$F$4</c:f>
              <c:numCache>
                <c:formatCode>0.00</c:formatCode>
                <c:ptCount val="5"/>
                <c:pt idx="0">
                  <c:v>38.6</c:v>
                </c:pt>
                <c:pt idx="1">
                  <c:v>36.75</c:v>
                </c:pt>
                <c:pt idx="2">
                  <c:v>35.75</c:v>
                </c:pt>
                <c:pt idx="3">
                  <c:v>34.35</c:v>
                </c:pt>
                <c:pt idx="4">
                  <c:v>33.5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1250432"/>
        <c:axId val="131293184"/>
      </c:lineChart>
      <c:catAx>
        <c:axId val="13123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3124889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1248896"/>
        <c:scaling>
          <c:orientation val="minMax"/>
          <c:max val="4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131234432"/>
        <c:crosses val="autoZero"/>
        <c:crossBetween val="between"/>
        <c:majorUnit val="70"/>
      </c:valAx>
      <c:catAx>
        <c:axId val="131250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1293184"/>
        <c:crosses val="autoZero"/>
        <c:auto val="0"/>
        <c:lblAlgn val="ctr"/>
        <c:lblOffset val="100"/>
        <c:noMultiLvlLbl val="0"/>
      </c:catAx>
      <c:valAx>
        <c:axId val="131293184"/>
        <c:scaling>
          <c:orientation val="minMax"/>
          <c:max val="42"/>
          <c:min val="10"/>
        </c:scaling>
        <c:delete val="0"/>
        <c:axPos val="r"/>
        <c:numFmt formatCode="General" sourceLinked="1"/>
        <c:majorTickMark val="cross"/>
        <c:minorTickMark val="none"/>
        <c:tickLblPos val="nextTo"/>
        <c:txPr>
          <a:bodyPr rot="0" vert="horz"/>
          <a:lstStyle/>
          <a:p>
            <a:pPr>
              <a:defRPr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13125043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2.3808550610437827E-2"/>
          <c:y val="0.90423282776848823"/>
          <c:w val="0.95551929564950344"/>
          <c:h val="8.636648398818216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5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03558224524477E-2"/>
          <c:y val="1.4257616573006364E-2"/>
          <c:w val="0.86753322705541958"/>
          <c:h val="0.8285351019350712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средний тариф на канализацию, тенге/м3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01.07.2016</c:v>
                </c:pt>
                <c:pt idx="1">
                  <c:v>01.07.2017</c:v>
                </c:pt>
                <c:pt idx="2">
                  <c:v>01.07.2018</c:v>
                </c:pt>
                <c:pt idx="3">
                  <c:v>01.07.2019</c:v>
                </c:pt>
                <c:pt idx="4">
                  <c:v>01.07.2020</c:v>
                </c:pt>
              </c:strCache>
            </c:strRef>
          </c:cat>
          <c:val>
            <c:numRef>
              <c:f>Sheet1!$B$3:$F$3</c:f>
              <c:numCache>
                <c:formatCode>0</c:formatCode>
                <c:ptCount val="5"/>
                <c:pt idx="0">
                  <c:v>69.09</c:v>
                </c:pt>
                <c:pt idx="1">
                  <c:v>76.739999999999995</c:v>
                </c:pt>
                <c:pt idx="2">
                  <c:v>84.8</c:v>
                </c:pt>
                <c:pt idx="3">
                  <c:v>93.28</c:v>
                </c:pt>
                <c:pt idx="4">
                  <c:v>102.61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0"/>
        <c:overlap val="100"/>
        <c:axId val="133516672"/>
        <c:axId val="133530752"/>
      </c:barChart>
      <c:lineChart>
        <c:grouping val="standar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износ,%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dLbls>
            <c:dLbl>
              <c:idx val="5"/>
              <c:layout>
                <c:manualLayout>
                  <c:x val="-4.2499587542606715E-2"/>
                  <c:y val="-4.6339007307835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_-* #,##0.0_р_._-;\-* #,##0.0_р_._-;_-* &quot;-&quot;?_р_._-;_-@_-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Dir val="y"/>
            <c:errBarType val="both"/>
            <c:errValType val="fixedVal"/>
            <c:noEndCap val="0"/>
            <c:val val="0.1"/>
          </c:errBars>
          <c:cat>
            <c:strRef>
              <c:f>Sheet1!$B$1:$F$1</c:f>
              <c:strCache>
                <c:ptCount val="5"/>
                <c:pt idx="0">
                  <c:v>01.07.2016</c:v>
                </c:pt>
                <c:pt idx="1">
                  <c:v>01.07.2017</c:v>
                </c:pt>
                <c:pt idx="2">
                  <c:v>01.07.2018</c:v>
                </c:pt>
                <c:pt idx="3">
                  <c:v>01.07.2019</c:v>
                </c:pt>
                <c:pt idx="4">
                  <c:v>01.07.2020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61</c:v>
                </c:pt>
                <c:pt idx="1">
                  <c:v>60.93</c:v>
                </c:pt>
                <c:pt idx="2">
                  <c:v>59.6</c:v>
                </c:pt>
                <c:pt idx="3">
                  <c:v>59.3</c:v>
                </c:pt>
                <c:pt idx="4">
                  <c:v>58.2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/>
          <c:downBars/>
        </c:upDownBars>
        <c:marker val="1"/>
        <c:smooth val="0"/>
        <c:axId val="133532288"/>
        <c:axId val="133554560"/>
      </c:lineChart>
      <c:catAx>
        <c:axId val="13351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335307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3530752"/>
        <c:scaling>
          <c:orientation val="minMax"/>
          <c:max val="3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133516672"/>
        <c:crosses val="autoZero"/>
        <c:crossBetween val="between"/>
        <c:majorUnit val="100"/>
      </c:valAx>
      <c:catAx>
        <c:axId val="133532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3554560"/>
        <c:crosses val="autoZero"/>
        <c:auto val="0"/>
        <c:lblAlgn val="ctr"/>
        <c:lblOffset val="100"/>
        <c:noMultiLvlLbl val="0"/>
      </c:catAx>
      <c:valAx>
        <c:axId val="133554560"/>
        <c:scaling>
          <c:orientation val="minMax"/>
          <c:max val="65"/>
          <c:min val="50"/>
        </c:scaling>
        <c:delete val="0"/>
        <c:axPos val="r"/>
        <c:numFmt formatCode="General" sourceLinked="1"/>
        <c:majorTickMark val="cross"/>
        <c:minorTickMark val="none"/>
        <c:tickLblPos val="nextTo"/>
        <c:txPr>
          <a:bodyPr rot="0" vert="horz"/>
          <a:lstStyle/>
          <a:p>
            <a:pPr>
              <a:defRPr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133532288"/>
        <c:crosses val="max"/>
        <c:crossBetween val="between"/>
        <c:majorUnit val="1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5762656999982182E-2"/>
          <c:y val="0.93537778815916039"/>
          <c:w val="0.79427294132164372"/>
          <c:h val="6.4622184207522415E-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19413" cy="490538"/>
          </a:xfrm>
          <a:prstGeom prst="rect">
            <a:avLst/>
          </a:prstGeom>
        </p:spPr>
        <p:txBody>
          <a:bodyPr vert="horz" lIns="91396" tIns="45700" rIns="91396" bIns="4570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4" y="4"/>
            <a:ext cx="2919412" cy="490538"/>
          </a:xfrm>
          <a:prstGeom prst="rect">
            <a:avLst/>
          </a:prstGeom>
        </p:spPr>
        <p:txBody>
          <a:bodyPr vert="horz" lIns="91396" tIns="45700" rIns="91396" bIns="45700" rtlCol="0"/>
          <a:lstStyle>
            <a:lvl1pPr algn="r">
              <a:defRPr sz="1300"/>
            </a:lvl1pPr>
          </a:lstStyle>
          <a:p>
            <a:fld id="{5E83FD2D-A7E0-42F2-85AA-72482F91837F}" type="datetimeFigureOut">
              <a:rPr lang="ru-RU" smtClean="0"/>
              <a:pPr/>
              <a:t>19.04.18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5013"/>
            <a:ext cx="49006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700" rIns="91396" bIns="457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1" y="4654554"/>
            <a:ext cx="5389563" cy="4410075"/>
          </a:xfrm>
          <a:prstGeom prst="rect">
            <a:avLst/>
          </a:prstGeom>
        </p:spPr>
        <p:txBody>
          <a:bodyPr vert="horz" lIns="91396" tIns="45700" rIns="91396" bIns="4570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07513"/>
            <a:ext cx="2919413" cy="490537"/>
          </a:xfrm>
          <a:prstGeom prst="rect">
            <a:avLst/>
          </a:prstGeom>
        </p:spPr>
        <p:txBody>
          <a:bodyPr vert="horz" lIns="91396" tIns="45700" rIns="91396" bIns="4570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4" y="9307513"/>
            <a:ext cx="2919412" cy="490537"/>
          </a:xfrm>
          <a:prstGeom prst="rect">
            <a:avLst/>
          </a:prstGeom>
        </p:spPr>
        <p:txBody>
          <a:bodyPr vert="horz" lIns="91396" tIns="45700" rIns="91396" bIns="45700" rtlCol="0" anchor="b"/>
          <a:lstStyle>
            <a:lvl1pPr algn="r">
              <a:defRPr sz="1300"/>
            </a:lvl1pPr>
          </a:lstStyle>
          <a:p>
            <a:fld id="{69F9878B-CD9A-4B5B-8914-52FD0DE8E9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38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4D6F1-31D9-4D6A-B09D-ABD3E28BB7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84319-5AB3-4724-B694-761CDB792D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37406-069B-4EBE-BAD8-92E7606376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D6E02-FBA3-477F-822B-28F11A174CC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708A5-7505-4442-A4A7-F46F22B1F0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EB2D3-DF46-4407-9959-779334A926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97217-9B4E-4257-8A4D-E2661DADA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AE839-9632-440F-A73E-7E54D7545C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7665-C9E2-4273-A612-3EBE54A8FE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061AF-8B40-4312-A015-C82DAE9F809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998A9-6961-4AAC-A46C-D321CF35EE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7DA26-498F-41CC-9DCC-CB79340D13E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40731C-E74C-4D5D-BF10-6F808EDF2A5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9C4719-5F47-4DE9-9A57-5D72E98809A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3568" y="332656"/>
            <a:ext cx="7772400" cy="432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Планы на долгосрочный 2018-2021 </a:t>
            </a:r>
            <a:r>
              <a:rPr lang="ru-R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гг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12776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Реконструкция водопроводных сетей 70,0 км.;</a:t>
            </a:r>
          </a:p>
          <a:p>
            <a:pPr algn="just"/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Реконструкция канализационных сетей 12,2 км.;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 </a:t>
            </a:r>
            <a:endParaRPr lang="ru-RU" dirty="0" smtClean="0">
              <a:solidFill>
                <a:srgbClr val="0000FF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  <a:p>
            <a:pPr algn="just"/>
            <a:endParaRPr lang="ru-RU" dirty="0" smtClean="0">
              <a:solidFill>
                <a:srgbClr val="0000FF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Замена изношенных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насосов на более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экономичные 48 шт.;</a:t>
            </a:r>
          </a:p>
          <a:p>
            <a:pPr algn="just"/>
            <a:endParaRPr lang="ru-RU" dirty="0" smtClean="0">
              <a:solidFill>
                <a:srgbClr val="0000FF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Восстановление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электосетей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 6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кВ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 и трансформаторных подстанций 3 ед.;</a:t>
            </a:r>
          </a:p>
          <a:p>
            <a:pPr algn="just"/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Завершение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цифровизацию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процессов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водоснабжения;</a:t>
            </a:r>
            <a:endParaRPr lang="ru-RU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Снижение: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удельной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нормы расхода электроэнергии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0,07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кВт/м</a:t>
            </a:r>
            <a:r>
              <a:rPr lang="ru-RU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нормативно-технических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потерь до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15,5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%;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степени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износа водопровода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33,5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 канализации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58,2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%;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4017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147891" y="116632"/>
            <a:ext cx="86794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Размер среднего тарифа (тенге м3) и п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рогноз </a:t>
            </a:r>
            <a:r>
              <a:rPr lang="ru-RU" sz="1600" dirty="0">
                <a:solidFill>
                  <a:srgbClr val="FF0000"/>
                </a:solidFill>
                <a:cs typeface="Arial" pitchFamily="34" charset="0"/>
              </a:rPr>
              <a:t>снижения уровня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износа,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нормативно-технических потерь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(</a:t>
            </a:r>
            <a:r>
              <a:rPr lang="kk-KZ" sz="1600" dirty="0" smtClean="0">
                <a:solidFill>
                  <a:srgbClr val="FF0000"/>
                </a:solidFill>
                <a:cs typeface="Arial" pitchFamily="34" charset="0"/>
              </a:rPr>
              <a:t>в </a:t>
            </a:r>
            <a:r>
              <a:rPr lang="en-US" sz="1600" dirty="0" smtClean="0">
                <a:solidFill>
                  <a:srgbClr val="FF0000"/>
                </a:solidFill>
                <a:cs typeface="Arial" pitchFamily="34" charset="0"/>
              </a:rPr>
              <a:t>%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) </a:t>
            </a:r>
            <a:r>
              <a:rPr lang="ru-RU" sz="1600" dirty="0">
                <a:solidFill>
                  <a:srgbClr val="FF0000"/>
                </a:solidFill>
                <a:cs typeface="Arial" pitchFamily="34" charset="0"/>
              </a:rPr>
              <a:t>на услуги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водоснабжения и водоотведения </a:t>
            </a:r>
            <a:r>
              <a:rPr lang="ru-RU" sz="1600" dirty="0">
                <a:solidFill>
                  <a:srgbClr val="FF0000"/>
                </a:solidFill>
                <a:cs typeface="Arial" pitchFamily="34" charset="0"/>
              </a:rPr>
              <a:t>на долгосрочный период </a:t>
            </a: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2016-2021гг</a:t>
            </a:r>
            <a:endParaRPr lang="ru-RU" sz="1600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830338"/>
              </p:ext>
            </p:extLst>
          </p:nvPr>
        </p:nvGraphicFramePr>
        <p:xfrm>
          <a:off x="117803" y="1124744"/>
          <a:ext cx="4574995" cy="510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1020" y="6413421"/>
            <a:ext cx="8584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2021 год планируется  рост тарифа ежегодно не более 2-3% </a:t>
            </a:r>
            <a:r>
              <a:rPr lang="ru-RU" sz="1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(уровень инфляции 3-6%) </a:t>
            </a:r>
            <a:endParaRPr lang="ru-RU" sz="1400" b="1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2968"/>
              </p:ext>
            </p:extLst>
          </p:nvPr>
        </p:nvGraphicFramePr>
        <p:xfrm>
          <a:off x="4443342" y="1052736"/>
          <a:ext cx="4603026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5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8235</TotalTime>
  <Words>111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Инвестиции Европейского банка реконструкции и развития в модернизацию водопроводно-канализационного хозяйства г.Шымкент</dc:title>
  <dc:creator>заманбек</dc:creator>
  <cp:lastModifiedBy>Омар Онланов</cp:lastModifiedBy>
  <cp:revision>711</cp:revision>
  <cp:lastPrinted>2018-04-17T11:43:38Z</cp:lastPrinted>
  <dcterms:created xsi:type="dcterms:W3CDTF">2016-06-15T04:31:55Z</dcterms:created>
  <dcterms:modified xsi:type="dcterms:W3CDTF">2018-04-19T10:15:40Z</dcterms:modified>
</cp:coreProperties>
</file>