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2905435272767196"/>
          <c:y val="0.18598434340192146"/>
          <c:w val="0.80179031517208654"/>
          <c:h val="0.72485756769132337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explosion val="5"/>
          <c:dPt>
            <c:idx val="0"/>
            <c:bubble3D val="0"/>
          </c:dPt>
          <c:dLbls>
            <c:dLbl>
              <c:idx val="0"/>
              <c:layout>
                <c:manualLayout>
                  <c:x val="-0.41537062322494128"/>
                  <c:y val="-1.632034649467628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-8.5719009659044609E-3"/>
                  <c:y val="-7.6961178771705364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</c:dLbl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0"/>
          </c:dLbls>
          <c:cat>
            <c:strRef>
              <c:f>Sheet1!$B$1:$E$1</c:f>
              <c:strCache>
                <c:ptCount val="4"/>
                <c:pt idx="0">
                  <c:v>1 группа (население и ТЭЦ)</c:v>
                </c:pt>
                <c:pt idx="1">
                  <c:v>2 группа (государственные организаций)</c:v>
                </c:pt>
                <c:pt idx="2">
                  <c:v>3 группа (прочие абоненты)</c:v>
                </c:pt>
                <c:pt idx="3">
                  <c:v>транзитные потребители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33271.9</c:v>
                </c:pt>
                <c:pt idx="1">
                  <c:v>3227.7</c:v>
                </c:pt>
                <c:pt idx="2">
                  <c:v>5346.5</c:v>
                </c:pt>
                <c:pt idx="3">
                  <c:v>4020.5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46"/>
      </c:pieChart>
    </c:plotArea>
    <c:plotVisOnly val="1"/>
    <c:dispBlanksAs val="zero"/>
    <c:showDLblsOverMax val="0"/>
  </c:chart>
  <c:txPr>
    <a:bodyPr/>
    <a:lstStyle/>
    <a:p>
      <a:pPr>
        <a:defRPr sz="900" b="1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7030416438700461E-2"/>
                  <c:y val="6.413428810940198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189624970690059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1.4597499804600397E-2"/>
                  <c:y val="3.206714405470099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94633330728004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1 группа</c:v>
                </c:pt>
                <c:pt idx="1">
                  <c:v>2 группа</c:v>
                </c:pt>
                <c:pt idx="2">
                  <c:v>3 группа</c:v>
                </c:pt>
                <c:pt idx="3">
                  <c:v>транзитные потребители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31.371400000000001</c:v>
                </c:pt>
                <c:pt idx="1">
                  <c:v>3.3439000000000001</c:v>
                </c:pt>
                <c:pt idx="2">
                  <c:v>5.5477999999999996</c:v>
                </c:pt>
                <c:pt idx="3">
                  <c:v>4.0026000000000002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4329166341000661E-3"/>
                  <c:y val="-6.413428810940198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1 группа</c:v>
                </c:pt>
                <c:pt idx="1">
                  <c:v>2 группа</c:v>
                </c:pt>
                <c:pt idx="2">
                  <c:v>3 группа</c:v>
                </c:pt>
                <c:pt idx="3">
                  <c:v>транзитные потребители</c:v>
                </c:pt>
              </c:strCache>
            </c:strRef>
          </c:cat>
          <c:val>
            <c:numRef>
              <c:f>Лист1!$C$2:$C$5</c:f>
              <c:numCache>
                <c:formatCode>0.0</c:formatCode>
                <c:ptCount val="4"/>
                <c:pt idx="0">
                  <c:v>33.271900000000002</c:v>
                </c:pt>
                <c:pt idx="1">
                  <c:v>3.2277</c:v>
                </c:pt>
                <c:pt idx="2">
                  <c:v>5.3464999999999998</c:v>
                </c:pt>
                <c:pt idx="3">
                  <c:v>4.0205000000000002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0809216"/>
        <c:axId val="150843776"/>
      </c:barChart>
      <c:catAx>
        <c:axId val="150809216"/>
        <c:scaling>
          <c:orientation val="minMax"/>
        </c:scaling>
        <c:delete val="0"/>
        <c:axPos val="b"/>
        <c:majorTickMark val="out"/>
        <c:minorTickMark val="none"/>
        <c:tickLblPos val="nextTo"/>
        <c:crossAx val="150843776"/>
        <c:crosses val="autoZero"/>
        <c:auto val="1"/>
        <c:lblAlgn val="ctr"/>
        <c:lblOffset val="100"/>
        <c:noMultiLvlLbl val="0"/>
      </c:catAx>
      <c:valAx>
        <c:axId val="150843776"/>
        <c:scaling>
          <c:orientation val="minMax"/>
        </c:scaling>
        <c:delete val="0"/>
        <c:axPos val="l"/>
        <c:numFmt formatCode="0" sourceLinked="0"/>
        <c:majorTickMark val="out"/>
        <c:minorTickMark val="none"/>
        <c:tickLblPos val="nextTo"/>
        <c:crossAx val="150809216"/>
        <c:crosses val="autoZero"/>
        <c:crossBetween val="between"/>
      </c:valAx>
      <c:spPr>
        <a:noFill/>
        <a:ln w="25400">
          <a:noFill/>
        </a:ln>
      </c:spPr>
    </c:plotArea>
    <c:legend>
      <c:legendPos val="t"/>
      <c:layout>
        <c:manualLayout>
          <c:xMode val="edge"/>
          <c:yMode val="edge"/>
          <c:x val="0.39131115418123597"/>
          <c:y val="1.7621960385278031E-2"/>
          <c:w val="0.48370834510648819"/>
          <c:h val="0.18290392331440858"/>
        </c:manualLayout>
      </c:layout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200" b="1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explosion val="2"/>
          <c:dLbls>
            <c:dLbl>
              <c:idx val="0"/>
              <c:layout>
                <c:manualLayout>
                  <c:x val="-0.46638724745019605"/>
                  <c:y val="-2.208265729136872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4.1249791538002713E-2"/>
                  <c:y val="-1.8683283656060427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-1.3715450722398517E-2"/>
                  <c:y val="1.2855998336942075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</c:dLbl>
            <c:showLegendKey val="0"/>
            <c:showVal val="1"/>
            <c:showCatName val="1"/>
            <c:showSerName val="0"/>
            <c:showPercent val="1"/>
            <c:showBubbleSize val="0"/>
            <c:showLeaderLines val="0"/>
          </c:dLbls>
          <c:cat>
            <c:strRef>
              <c:f>Sheet1!$B$1:$D$1</c:f>
              <c:strCache>
                <c:ptCount val="3"/>
                <c:pt idx="0">
                  <c:v>1 группа (население и ТЭЦ)</c:v>
                </c:pt>
                <c:pt idx="1">
                  <c:v>2 группа (государственные организаций)</c:v>
                </c:pt>
                <c:pt idx="2">
                  <c:v>3 группа (прочие абоненты)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15842.4</c:v>
                </c:pt>
                <c:pt idx="1">
                  <c:v>3188.7</c:v>
                </c:pt>
                <c:pt idx="2">
                  <c:v>6126.7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60"/>
      </c:pieChart>
    </c:plotArea>
    <c:plotVisOnly val="1"/>
    <c:dispBlanksAs val="zero"/>
    <c:showDLblsOverMax val="0"/>
  </c:chart>
  <c:txPr>
    <a:bodyPr/>
    <a:lstStyle/>
    <a:p>
      <a:pPr>
        <a:defRPr sz="1200" b="1">
          <a:latin typeface="Calibri" pitchFamily="34" charset="0"/>
          <a:cs typeface="Calibri" pitchFamily="34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16458317050033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1 группа</c:v>
                </c:pt>
                <c:pt idx="1">
                  <c:v>2 группа</c:v>
                </c:pt>
                <c:pt idx="2">
                  <c:v>3 группа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14.8818</c:v>
                </c:pt>
                <c:pt idx="1">
                  <c:v>3.3062999999999998</c:v>
                </c:pt>
                <c:pt idx="2">
                  <c:v>6.0156999999999998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1 группа</c:v>
                </c:pt>
                <c:pt idx="1">
                  <c:v>2 группа</c:v>
                </c:pt>
                <c:pt idx="2">
                  <c:v>3 группа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15.8424</c:v>
                </c:pt>
                <c:pt idx="1">
                  <c:v>3.1886999999999999</c:v>
                </c:pt>
                <c:pt idx="2">
                  <c:v>6.1266999999999996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52795392"/>
        <c:axId val="152805376"/>
      </c:barChart>
      <c:catAx>
        <c:axId val="152795392"/>
        <c:scaling>
          <c:orientation val="minMax"/>
        </c:scaling>
        <c:delete val="0"/>
        <c:axPos val="b"/>
        <c:majorTickMark val="out"/>
        <c:minorTickMark val="none"/>
        <c:tickLblPos val="nextTo"/>
        <c:crossAx val="152805376"/>
        <c:crosses val="autoZero"/>
        <c:auto val="1"/>
        <c:lblAlgn val="ctr"/>
        <c:lblOffset val="100"/>
        <c:noMultiLvlLbl val="0"/>
      </c:catAx>
      <c:valAx>
        <c:axId val="152805376"/>
        <c:scaling>
          <c:orientation val="minMax"/>
        </c:scaling>
        <c:delete val="0"/>
        <c:axPos val="l"/>
        <c:numFmt formatCode="0" sourceLinked="0"/>
        <c:majorTickMark val="out"/>
        <c:minorTickMark val="none"/>
        <c:tickLblPos val="nextTo"/>
        <c:crossAx val="152795392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4361129501662046"/>
          <c:y val="5.0818270662958354E-2"/>
          <c:w val="0.42945576229599897"/>
          <c:h val="0.1359646479957970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 b="1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48873-F9EB-4152-8D44-C6523E4B91C9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917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116632"/>
            <a:ext cx="86409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Arial" pitchFamily="34" charset="0"/>
                <a:ea typeface="Meiryo UI" pitchFamily="34" charset="-128"/>
                <a:cs typeface="Arial" pitchFamily="34" charset="0"/>
              </a:rPr>
              <a:t>ДИНАМИКА </a:t>
            </a:r>
          </a:p>
          <a:p>
            <a:pPr algn="ctr" fontAlgn="base"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Arial" pitchFamily="34" charset="0"/>
                <a:ea typeface="Meiryo UI" pitchFamily="34" charset="-128"/>
                <a:cs typeface="Arial" pitchFamily="34" charset="0"/>
              </a:rPr>
              <a:t>объемов оказанных услуг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подачи </a:t>
            </a:r>
            <a:r>
              <a:rPr lang="ru-RU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воды по распределительным сетям </a:t>
            </a:r>
            <a:r>
              <a:rPr lang="kk-KZ" b="1" dirty="0" smtClean="0">
                <a:solidFill>
                  <a:srgbClr val="FF0000"/>
                </a:solidFill>
                <a:latin typeface="Arial" pitchFamily="34" charset="0"/>
                <a:ea typeface="Meiryo UI" pitchFamily="34" charset="-128"/>
                <a:cs typeface="Arial" pitchFamily="34" charset="0"/>
              </a:rPr>
              <a:t>по группам за 2017-2018гг</a:t>
            </a:r>
            <a:endParaRPr lang="kk-KZ" b="1" dirty="0">
              <a:solidFill>
                <a:srgbClr val="FF0000"/>
              </a:solidFill>
              <a:latin typeface="Arial" pitchFamily="34" charset="0"/>
              <a:ea typeface="Meiryo UI" pitchFamily="34" charset="-128"/>
              <a:cs typeface="Arial" pitchFamily="34" charset="0"/>
            </a:endParaRP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0735199"/>
              </p:ext>
            </p:extLst>
          </p:nvPr>
        </p:nvGraphicFramePr>
        <p:xfrm>
          <a:off x="20024" y="1700808"/>
          <a:ext cx="3816423" cy="42214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867184" y="1208585"/>
            <a:ext cx="166584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1600" b="1" u="sng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(45866,6 тыс.м </a:t>
            </a:r>
            <a:r>
              <a:rPr lang="kk-KZ" sz="1600" b="1" u="sng" baseline="40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kk-KZ" sz="1600" b="1" u="sng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ru-RU" sz="1600" b="1" u="sng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869269506"/>
              </p:ext>
            </p:extLst>
          </p:nvPr>
        </p:nvGraphicFramePr>
        <p:xfrm>
          <a:off x="3995936" y="2204864"/>
          <a:ext cx="5148064" cy="4324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012160" y="6529014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(млн.м3)</a:t>
            </a:r>
            <a:endParaRPr lang="ru-RU" sz="1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172400" y="6597352"/>
            <a:ext cx="9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СЛАЙД27 </a:t>
            </a: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585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9512" y="116632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Arial" pitchFamily="34" charset="0"/>
                <a:ea typeface="Meiryo UI" pitchFamily="34" charset="-128"/>
                <a:cs typeface="Arial" pitchFamily="34" charset="0"/>
              </a:rPr>
              <a:t>ДИНАМИКА </a:t>
            </a:r>
          </a:p>
          <a:p>
            <a:pPr algn="ctr" fontAlgn="base">
              <a:spcAft>
                <a:spcPct val="0"/>
              </a:spcAft>
            </a:pPr>
            <a:r>
              <a:rPr lang="kk-KZ" b="1" dirty="0" smtClean="0">
                <a:solidFill>
                  <a:srgbClr val="FF0000"/>
                </a:solidFill>
                <a:latin typeface="Arial" pitchFamily="34" charset="0"/>
                <a:ea typeface="Meiryo UI" pitchFamily="34" charset="-128"/>
                <a:cs typeface="Arial" pitchFamily="34" charset="0"/>
              </a:rPr>
              <a:t>объемов оказанных услуг </a:t>
            </a:r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отвода сточных вод </a:t>
            </a:r>
            <a:r>
              <a:rPr lang="kk-KZ" b="1" dirty="0" smtClean="0">
                <a:solidFill>
                  <a:srgbClr val="FF0000"/>
                </a:solidFill>
                <a:latin typeface="Arial" pitchFamily="34" charset="0"/>
                <a:ea typeface="Meiryo UI" pitchFamily="34" charset="-128"/>
                <a:cs typeface="Arial" pitchFamily="34" charset="0"/>
              </a:rPr>
              <a:t>по группам за 2017-2018гг</a:t>
            </a:r>
            <a:endParaRPr lang="kk-KZ" b="1" dirty="0">
              <a:solidFill>
                <a:srgbClr val="FF0000"/>
              </a:solidFill>
              <a:latin typeface="Arial" pitchFamily="34" charset="0"/>
              <a:ea typeface="Meiryo UI" pitchFamily="34" charset="-128"/>
              <a:cs typeface="Arial" pitchFamily="34" charset="0"/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7102948"/>
              </p:ext>
            </p:extLst>
          </p:nvPr>
        </p:nvGraphicFramePr>
        <p:xfrm>
          <a:off x="92609" y="1984371"/>
          <a:ext cx="4263367" cy="4709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043608" y="1494963"/>
            <a:ext cx="22564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u="sng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(25157,8 тыс.м </a:t>
            </a:r>
            <a:r>
              <a:rPr lang="kk-KZ" b="1" u="sng" baseline="40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3</a:t>
            </a:r>
            <a:r>
              <a:rPr lang="kk-KZ" b="1" u="sng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ru-RU" b="1" u="sng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567899378"/>
              </p:ext>
            </p:extLst>
          </p:nvPr>
        </p:nvGraphicFramePr>
        <p:xfrm>
          <a:off x="4211960" y="2204864"/>
          <a:ext cx="493204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868144" y="6453336"/>
            <a:ext cx="12241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latin typeface="Arial" pitchFamily="34" charset="0"/>
                <a:cs typeface="Arial" pitchFamily="34" charset="0"/>
              </a:rPr>
              <a:t>(млн.м3)</a:t>
            </a: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72400" y="6597352"/>
            <a:ext cx="9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СЛАЙД 28</a:t>
            </a:r>
            <a:endParaRPr lang="ru-RU" sz="12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129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</Words>
  <Application>Microsoft Office PowerPoint</Application>
  <PresentationFormat>Экран (4:3)</PresentationFormat>
  <Paragraphs>21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Нурдаулет Касымбеков</dc:creator>
  <cp:lastModifiedBy>Нурдаулет Касымбеков</cp:lastModifiedBy>
  <cp:revision>1</cp:revision>
  <dcterms:created xsi:type="dcterms:W3CDTF">2019-04-29T04:28:32Z</dcterms:created>
  <dcterms:modified xsi:type="dcterms:W3CDTF">2019-04-29T04:28:41Z</dcterms:modified>
</cp:coreProperties>
</file>