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34" r:id="rId1"/>
  </p:sldMasterIdLst>
  <p:notesMasterIdLst>
    <p:notesMasterId r:id="rId38"/>
  </p:notesMasterIdLst>
  <p:handoutMasterIdLst>
    <p:handoutMasterId r:id="rId39"/>
  </p:handoutMasterIdLst>
  <p:sldIdLst>
    <p:sldId id="448" r:id="rId2"/>
    <p:sldId id="364" r:id="rId3"/>
    <p:sldId id="648" r:id="rId4"/>
    <p:sldId id="649" r:id="rId5"/>
    <p:sldId id="636" r:id="rId6"/>
    <p:sldId id="637" r:id="rId7"/>
    <p:sldId id="638" r:id="rId8"/>
    <p:sldId id="635" r:id="rId9"/>
    <p:sldId id="652" r:id="rId10"/>
    <p:sldId id="607" r:id="rId11"/>
    <p:sldId id="610" r:id="rId12"/>
    <p:sldId id="645" r:id="rId13"/>
    <p:sldId id="620" r:id="rId14"/>
    <p:sldId id="621" r:id="rId15"/>
    <p:sldId id="619" r:id="rId16"/>
    <p:sldId id="629" r:id="rId17"/>
    <p:sldId id="511" r:id="rId18"/>
    <p:sldId id="516" r:id="rId19"/>
    <p:sldId id="618" r:id="rId20"/>
    <p:sldId id="517" r:id="rId21"/>
    <p:sldId id="626" r:id="rId22"/>
    <p:sldId id="633" r:id="rId23"/>
    <p:sldId id="634" r:id="rId24"/>
    <p:sldId id="650" r:id="rId25"/>
    <p:sldId id="651" r:id="rId26"/>
    <p:sldId id="644" r:id="rId27"/>
    <p:sldId id="647" r:id="rId28"/>
    <p:sldId id="641" r:id="rId29"/>
    <p:sldId id="646" r:id="rId30"/>
    <p:sldId id="632" r:id="rId31"/>
    <p:sldId id="482" r:id="rId32"/>
    <p:sldId id="553" r:id="rId33"/>
    <p:sldId id="606" r:id="rId34"/>
    <p:sldId id="639" r:id="rId35"/>
    <p:sldId id="539" r:id="rId36"/>
    <p:sldId id="575" r:id="rId37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FF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7757" autoAdjust="0"/>
  </p:normalViewPr>
  <p:slideViewPr>
    <p:cSldViewPr>
      <p:cViewPr>
        <p:scale>
          <a:sx n="90" d="100"/>
          <a:sy n="9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740"/>
    </p:cViewPr>
  </p:sorterViewPr>
  <p:notesViewPr>
    <p:cSldViewPr>
      <p:cViewPr varScale="1">
        <p:scale>
          <a:sx n="77" d="100"/>
          <a:sy n="77" d="100"/>
        </p:scale>
        <p:origin x="-3276" y="-96"/>
      </p:cViewPr>
      <p:guideLst>
        <p:guide orient="horz" pos="3086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depthPercent val="2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инвестиций</c:v>
                </c:pt>
              </c:strCache>
            </c:strRef>
          </c:tx>
          <c:spPr>
            <a:solidFill>
              <a:srgbClr val="00B050">
                <a:alpha val="74000"/>
              </a:srgb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2013</c:v>
                </c:pt>
                <c:pt idx="1">
                  <c:v>4253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 ч. за счет собственных средств</c:v>
                </c:pt>
              </c:strCache>
            </c:strRef>
          </c:tx>
          <c:spPr>
            <a:solidFill>
              <a:srgbClr val="0070C0">
                <a:alpha val="87000"/>
              </a:srgb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1362</c:v>
                </c:pt>
                <c:pt idx="1">
                  <c:v>1464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т. ч. за счет ЕБРР и средства по программе "Нурлы Жол"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650</c:v>
                </c:pt>
                <c:pt idx="1">
                  <c:v>2789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7243008"/>
        <c:axId val="87266048"/>
        <c:axId val="0"/>
      </c:bar3DChart>
      <c:catAx>
        <c:axId val="872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266048"/>
        <c:crosses val="autoZero"/>
        <c:auto val="1"/>
        <c:lblAlgn val="ctr"/>
        <c:lblOffset val="100"/>
        <c:noMultiLvlLbl val="0"/>
      </c:catAx>
      <c:valAx>
        <c:axId val="8726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243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3495215507455"/>
          <c:y val="0.15269178066601413"/>
          <c:w val="0.50358812788917173"/>
          <c:h val="0.759369585505201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1.8391654131085206E-2"/>
                  <c:y val="-0.1675609678373887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7.2921913348054243E-2"/>
                  <c:y val="-4.76572963376049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0234645987388893"/>
                  <c:y val="6.81851000386952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4748171148708634E-2"/>
                  <c:y val="0.119238840962374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7.3184380479463629E-2"/>
                  <c:y val="0.117918648851660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8.3241228847158941E-2"/>
                  <c:y val="-2.1308811144242368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7.7395543689705151E-2"/>
                  <c:y val="-7.96123187581089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1.5100901692475681E-2"/>
                  <c:y val="-4.230860628684587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4.8740115832540343E-2"/>
                  <c:y val="-6.671067307035713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2495600730353632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0.15268806787651823"/>
                  <c:y val="-0.16220317301345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6350">
                  <a:prstDash val="sysDash"/>
                </a:ln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Капитальный ремонт</c:v>
                </c:pt>
                <c:pt idx="1">
                  <c:v>Расходы по содержанию автотранспорта и спецтехники</c:v>
                </c:pt>
                <c:pt idx="2">
                  <c:v>Энергия</c:v>
                </c:pt>
                <c:pt idx="3">
                  <c:v>Зарплата</c:v>
                </c:pt>
                <c:pt idx="4">
                  <c:v>Услуги контролеров</c:v>
                </c:pt>
                <c:pt idx="5">
                  <c:v>Восстановление основных фондов </c:v>
                </c:pt>
                <c:pt idx="6">
                  <c:v>Текущая эксплуатация</c:v>
                </c:pt>
                <c:pt idx="7">
                  <c:v>Транспортировка воды</c:v>
                </c:pt>
                <c:pt idx="8">
                  <c:v>Налоги</c:v>
                </c:pt>
                <c:pt idx="9">
                  <c:v>Затраты на вознаграждения и возврат основного долга</c:v>
                </c:pt>
                <c:pt idx="10">
                  <c:v>Прочие производственные затраты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187.7</c:v>
                </c:pt>
                <c:pt idx="1">
                  <c:v>106.6</c:v>
                </c:pt>
                <c:pt idx="2">
                  <c:v>116.7</c:v>
                </c:pt>
                <c:pt idx="3">
                  <c:v>233.5</c:v>
                </c:pt>
                <c:pt idx="4">
                  <c:v>327.2</c:v>
                </c:pt>
                <c:pt idx="5">
                  <c:v>1425.1</c:v>
                </c:pt>
                <c:pt idx="6">
                  <c:v>706.99999999999989</c:v>
                </c:pt>
                <c:pt idx="7">
                  <c:v>431.6</c:v>
                </c:pt>
                <c:pt idx="8">
                  <c:v>856.69999999999993</c:v>
                </c:pt>
                <c:pt idx="9">
                  <c:v>1684.2</c:v>
                </c:pt>
                <c:pt idx="10">
                  <c:v>105.5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3495215507455"/>
          <c:y val="0.16656745498827757"/>
          <c:w val="0.49438625176912709"/>
          <c:h val="0.745493911182937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-1.9044374329213222E-2"/>
                  <c:y val="-4.042432139486106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2888931242066834"/>
                  <c:y val="-6.2581908121310736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0770023987414738"/>
                  <c:y val="8.4873771266942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8.5935874205602988E-2"/>
                  <c:y val="0.1284058304047296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8510360393450914E-2"/>
                  <c:y val="0.134031794836705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8.428914170905839E-3"/>
                  <c:y val="5.29543481927956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7954478487897479E-2"/>
                  <c:y val="2.99186488516604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2509920395318394"/>
                  <c:y val="-4.387280631871258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9.970450143220802E-3"/>
                  <c:y val="6.910104022033551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14737613344344147"/>
                  <c:y val="3.01380357634069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3175">
                  <a:prstDash val="sysDot"/>
                </a:ln>
              </c:spPr>
            </c:leaderLines>
          </c:dLbls>
          <c:cat>
            <c:strRef>
              <c:f>Лист1!$A$2:$A$11</c:f>
              <c:strCache>
                <c:ptCount val="10"/>
                <c:pt idx="0">
                  <c:v>Капитальный ремонт</c:v>
                </c:pt>
                <c:pt idx="1">
                  <c:v>Расходы по содержанию автотранспорта и спецтехники</c:v>
                </c:pt>
                <c:pt idx="2">
                  <c:v>Энергия</c:v>
                </c:pt>
                <c:pt idx="3">
                  <c:v>Зарплата</c:v>
                </c:pt>
                <c:pt idx="4">
                  <c:v>Услуги контролеров</c:v>
                </c:pt>
                <c:pt idx="5">
                  <c:v>Текущая эксплуатация</c:v>
                </c:pt>
                <c:pt idx="6">
                  <c:v>Транспортировка сточных вод</c:v>
                </c:pt>
                <c:pt idx="7">
                  <c:v>Налоги</c:v>
                </c:pt>
                <c:pt idx="8">
                  <c:v>Затраты на вознаграждения и возврат основного долга</c:v>
                </c:pt>
                <c:pt idx="9">
                  <c:v>Прочие производственные затраты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202.3</c:v>
                </c:pt>
                <c:pt idx="1">
                  <c:v>39.4</c:v>
                </c:pt>
                <c:pt idx="2">
                  <c:v>86.9</c:v>
                </c:pt>
                <c:pt idx="3">
                  <c:v>68</c:v>
                </c:pt>
                <c:pt idx="4">
                  <c:v>161.19999999999999</c:v>
                </c:pt>
                <c:pt idx="5">
                  <c:v>247.89999999999998</c:v>
                </c:pt>
                <c:pt idx="6">
                  <c:v>170</c:v>
                </c:pt>
                <c:pt idx="7">
                  <c:v>452.6</c:v>
                </c:pt>
                <c:pt idx="8">
                  <c:v>762.8</c:v>
                </c:pt>
                <c:pt idx="9">
                  <c:v>50.3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05435272767196"/>
          <c:y val="0.18598434340192146"/>
          <c:w val="0.80179031517208654"/>
          <c:h val="0.7248575676913233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5"/>
          <c:dPt>
            <c:idx val="0"/>
            <c:bubble3D val="0"/>
          </c:dPt>
          <c:dLbls>
            <c:dLbl>
              <c:idx val="0"/>
              <c:layout>
                <c:manualLayout>
                  <c:x val="-0.41537062322494128"/>
                  <c:y val="-1.63203464946762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8.5719009659044609E-3"/>
                  <c:y val="-7.696117877170536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1 группа (население и ТЭЦ)</c:v>
                </c:pt>
                <c:pt idx="1">
                  <c:v>2 группа (государственные организаций)</c:v>
                </c:pt>
                <c:pt idx="2">
                  <c:v>3 группа (прочие абоненты)</c:v>
                </c:pt>
                <c:pt idx="3">
                  <c:v>транзитные потребители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33271.9</c:v>
                </c:pt>
                <c:pt idx="1">
                  <c:v>3227.7</c:v>
                </c:pt>
                <c:pt idx="2">
                  <c:v>5346.5</c:v>
                </c:pt>
                <c:pt idx="3">
                  <c:v>4020.5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46"/>
      </c:pieChart>
    </c:plotArea>
    <c:plotVisOnly val="1"/>
    <c:dispBlanksAs val="zero"/>
    <c:showDLblsOverMax val="0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30416438700461E-2"/>
                  <c:y val="6.4134288109401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89624970690059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97499804600397E-2"/>
                  <c:y val="3.2067144054700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46333307280043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транзитные потребители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31.371400000000001</c:v>
                </c:pt>
                <c:pt idx="1">
                  <c:v>3.3439000000000001</c:v>
                </c:pt>
                <c:pt idx="2">
                  <c:v>5.5477999999999996</c:v>
                </c:pt>
                <c:pt idx="3">
                  <c:v>4.0026000000000002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329166341000661E-3"/>
                  <c:y val="-6.4134288109401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транзитные потребители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33.271900000000002</c:v>
                </c:pt>
                <c:pt idx="1">
                  <c:v>3.2277</c:v>
                </c:pt>
                <c:pt idx="2">
                  <c:v>5.3464999999999998</c:v>
                </c:pt>
                <c:pt idx="3">
                  <c:v>4.0205000000000002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352128"/>
        <c:axId val="136353664"/>
      </c:barChart>
      <c:catAx>
        <c:axId val="13635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6353664"/>
        <c:crosses val="autoZero"/>
        <c:auto val="1"/>
        <c:lblAlgn val="ctr"/>
        <c:lblOffset val="100"/>
        <c:noMultiLvlLbl val="0"/>
      </c:catAx>
      <c:valAx>
        <c:axId val="1363536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36352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9131115418123597"/>
          <c:y val="1.7621960385278031E-2"/>
          <c:w val="0.48370834510648819"/>
          <c:h val="0.1829039233144085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"/>
          <c:dLbls>
            <c:dLbl>
              <c:idx val="0"/>
              <c:layout>
                <c:manualLayout>
                  <c:x val="-0.46638724745019605"/>
                  <c:y val="-2.20826572913687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249791538002713E-2"/>
                  <c:y val="-1.868328365606042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715450722398517E-2"/>
                  <c:y val="1.28559983369420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 группа (население и ТЭЦ)</c:v>
                </c:pt>
                <c:pt idx="1">
                  <c:v>2 группа (государственные организаций)</c:v>
                </c:pt>
                <c:pt idx="2">
                  <c:v>3 группа (прочие абоненты)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15842.4</c:v>
                </c:pt>
                <c:pt idx="1">
                  <c:v>3188.7</c:v>
                </c:pt>
                <c:pt idx="2">
                  <c:v>6126.7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60"/>
      </c:pieChart>
    </c:plotArea>
    <c:plotVisOnly val="1"/>
    <c:dispBlanksAs val="zero"/>
    <c:showDLblsOverMax val="0"/>
  </c:chart>
  <c:txPr>
    <a:bodyPr/>
    <a:lstStyle/>
    <a:p>
      <a:pPr>
        <a:defRPr sz="1200" b="1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164583170500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14.8818</c:v>
                </c:pt>
                <c:pt idx="1">
                  <c:v>3.3062999999999998</c:v>
                </c:pt>
                <c:pt idx="2">
                  <c:v>6.0156999999999998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15.8424</c:v>
                </c:pt>
                <c:pt idx="1">
                  <c:v>3.1886999999999999</c:v>
                </c:pt>
                <c:pt idx="2">
                  <c:v>6.1266999999999996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708608"/>
        <c:axId val="134710400"/>
      </c:barChart>
      <c:catAx>
        <c:axId val="134708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710400"/>
        <c:crosses val="autoZero"/>
        <c:auto val="1"/>
        <c:lblAlgn val="ctr"/>
        <c:lblOffset val="100"/>
        <c:noMultiLvlLbl val="0"/>
      </c:catAx>
      <c:valAx>
        <c:axId val="1347104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34708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61129501662046"/>
          <c:y val="5.0818270662958354E-2"/>
          <c:w val="0.42945576229599897"/>
          <c:h val="0.135964647995797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81708117079246E-2"/>
          <c:y val="0"/>
          <c:w val="0.90607640426689617"/>
          <c:h val="0.914174508628330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6931945285725003"/>
                  <c:y val="-7.3064229402503358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>
                        <a:solidFill>
                          <a:srgbClr val="FF0000"/>
                        </a:solidFill>
                      </a:rPr>
                      <a:t>36,6 %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36.6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ru-RU" sz="800" dirty="0" smtClean="0">
                        <a:solidFill>
                          <a:srgbClr val="FF0000"/>
                        </a:solidFill>
                      </a:rPr>
                      <a:t>3,9 %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33.9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070656"/>
        <c:axId val="136072192"/>
        <c:axId val="0"/>
      </c:bar3DChart>
      <c:catAx>
        <c:axId val="13607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360721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607219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36070656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0.19220655062665548"/>
                  <c:y val="1.25980644256393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60,9 %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60.9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727539469093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59,9 %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50.3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106752"/>
        <c:axId val="136108288"/>
        <c:axId val="0"/>
      </c:bar3DChart>
      <c:catAx>
        <c:axId val="13610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3610828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6108288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36106752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4.4351467408167082E-2"/>
                  <c:y val="-0.113691733720969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0,34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28.1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0,31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20.34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379840"/>
        <c:axId val="137381376"/>
        <c:axId val="0"/>
      </c:bar3DChart>
      <c:catAx>
        <c:axId val="137379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373813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7381376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37379840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0.12835573034513603"/>
          <c:y val="0.80938008641660009"/>
          <c:w val="0.79238998541253469"/>
          <c:h val="0.138038955059205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-2.9536149090041368E-2"/>
                  <c:y val="-8.8184646150427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28.1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2,75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395200"/>
        <c:axId val="137396992"/>
        <c:axId val="0"/>
      </c:bar3DChart>
      <c:catAx>
        <c:axId val="13739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373969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739699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37395200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60270239450347E-2"/>
          <c:y val="3.0501619108649625E-2"/>
          <c:w val="0.95955353405545585"/>
          <c:h val="0.72630279759954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условная экономия от уменьшения нормы электроэнергий (млн.тенге)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 formatCode="0.0">
                  <c:v>912</c:v>
                </c:pt>
                <c:pt idx="1">
                  <c:v>1174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фактический расход электроэнергии на единицу  добытой воды (квт/м.куб)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2017</c:v>
                </c:pt>
                <c:pt idx="1">
                  <c:v>2018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0.00">
                  <c:v>200.08</c:v>
                </c:pt>
                <c:pt idx="1">
                  <c:v>100.07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695424"/>
        <c:axId val="100693888"/>
      </c:barChart>
      <c:valAx>
        <c:axId val="100693888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00695424"/>
        <c:crosses val="max"/>
        <c:crossBetween val="between"/>
      </c:valAx>
      <c:catAx>
        <c:axId val="10069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6938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346121577256279"/>
                  <c:y val="-0.151173679115018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7.5301695948353708E-3"/>
                  <c:y val="-0.160194970484995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16,08 %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16.04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272128"/>
        <c:axId val="136278016"/>
        <c:axId val="0"/>
      </c:bar3DChart>
      <c:catAx>
        <c:axId val="13627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362780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6278016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36272128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78129491073757E-2"/>
          <c:y val="0"/>
          <c:w val="0.87224374101785251"/>
          <c:h val="0.79002829050740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8.0562717163524325E-2"/>
                  <c:y val="-6.29890329645912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50.87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0,07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40.08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532928"/>
        <c:axId val="137534464"/>
        <c:axId val="0"/>
      </c:bar3DChart>
      <c:catAx>
        <c:axId val="13753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375344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7534464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37532928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10554257495024073"/>
                  <c:y val="0.10136263956621241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>
                        <a:latin typeface="Arial" pitchFamily="34" charset="0"/>
                        <a:cs typeface="Arial" pitchFamily="34" charset="0"/>
                      </a:rPr>
                      <a:t>остальные
</a:t>
                    </a:r>
                    <a:r>
                      <a:rPr lang="ru-RU" sz="1050" dirty="0" smtClean="0">
                        <a:latin typeface="Arial" pitchFamily="34" charset="0"/>
                        <a:cs typeface="Arial" pitchFamily="34" charset="0"/>
                      </a:rPr>
                      <a:t>35,8%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2163542246215664E-2"/>
                  <c:y val="1.0445242192181461E-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В среднем в месяц </a:t>
                    </a:r>
                    <a:r>
                      <a:rPr lang="ru-RU" sz="14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227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тенге
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64,2%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В среднем в месяц 218 тенге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667">
          <a:noFill/>
        </a:ln>
      </c:spPr>
    </c:plotArea>
    <c:plotVisOnly val="1"/>
    <c:dispBlanksAs val="gap"/>
    <c:showDLblsOverMax val="0"/>
  </c:chart>
  <c:txPr>
    <a:bodyPr/>
    <a:lstStyle/>
    <a:p>
      <a:pPr>
        <a:defRPr sz="1961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18222885629196E-2"/>
          <c:y val="2.4214385763260651E-2"/>
          <c:w val="0.94264447767452364"/>
          <c:h val="0.7915564154843515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Количество повреждений на сетях водопровода, связанных с утечкой, случай
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43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i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_-* #,##0_р_._-;\-* #,##0_р_._-;_-* "-"??_р_._-;_-@_-</c:formatCode>
                <c:ptCount val="5"/>
                <c:pt idx="0">
                  <c:v>637</c:v>
                </c:pt>
                <c:pt idx="1">
                  <c:v>590</c:v>
                </c:pt>
                <c:pt idx="2">
                  <c:v>566</c:v>
                </c:pt>
                <c:pt idx="3">
                  <c:v>551</c:v>
                </c:pt>
                <c:pt idx="4">
                  <c:v>542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85837696"/>
        <c:axId val="85839232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Уровень потерь воды, %</c:v>
                </c:pt>
              </c:strCache>
            </c:strRef>
          </c:tx>
          <c:spPr>
            <a:ln w="50800"/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_(* #,##0.00_);_(* \(#,##0.00\);_(* "-"??_);_(@_)</c:formatCode>
                <c:ptCount val="5"/>
                <c:pt idx="0">
                  <c:v>16.399999999999999</c:v>
                </c:pt>
                <c:pt idx="1">
                  <c:v>16.079999999999998</c:v>
                </c:pt>
                <c:pt idx="2">
                  <c:v>15.56</c:v>
                </c:pt>
                <c:pt idx="3">
                  <c:v>15.5</c:v>
                </c:pt>
                <c:pt idx="4">
                  <c:v>15.45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Износ, %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Sheet1!$B$4:$F$4</c:f>
              <c:numCache>
                <c:formatCode>_(* #,##0.00_);_(* \(#,##0.00\);_(* "-"??_);_(@_)</c:formatCode>
                <c:ptCount val="5"/>
                <c:pt idx="0">
                  <c:v>36.799999999999997</c:v>
                </c:pt>
                <c:pt idx="1">
                  <c:v>33.9</c:v>
                </c:pt>
                <c:pt idx="2">
                  <c:v>32.5</c:v>
                </c:pt>
                <c:pt idx="3">
                  <c:v>31.6</c:v>
                </c:pt>
                <c:pt idx="4">
                  <c:v>31.2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124032"/>
        <c:axId val="128125568"/>
      </c:lineChart>
      <c:catAx>
        <c:axId val="858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/>
            </a:pPr>
            <a:endParaRPr lang="ru-RU"/>
          </a:p>
        </c:txPr>
        <c:crossAx val="858392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5839232"/>
        <c:scaling>
          <c:orientation val="minMax"/>
          <c:max val="660"/>
          <c:min val="500"/>
        </c:scaling>
        <c:delete val="0"/>
        <c:axPos val="l"/>
        <c:numFmt formatCode="_-* #,##0_р_._-;\-* #,##0_р_._-;_-* &quot;-&quot;??_р_.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85837696"/>
        <c:crosses val="autoZero"/>
        <c:crossBetween val="between"/>
      </c:valAx>
      <c:catAx>
        <c:axId val="12812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125568"/>
        <c:crosses val="autoZero"/>
        <c:auto val="0"/>
        <c:lblAlgn val="ctr"/>
        <c:lblOffset val="100"/>
        <c:noMultiLvlLbl val="0"/>
      </c:catAx>
      <c:valAx>
        <c:axId val="128125568"/>
        <c:scaling>
          <c:orientation val="minMax"/>
          <c:max val="55"/>
          <c:min val="0"/>
        </c:scaling>
        <c:delete val="0"/>
        <c:axPos val="r"/>
        <c:numFmt formatCode="_(* #,##0.00_);_(* \(#,##0.00\);_(* &quot;-&quot;??_);_(@_)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2812403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4.6779412502553477E-2"/>
          <c:y val="0.93248922019686509"/>
          <c:w val="0.9"/>
          <c:h val="6.75109096405309E-2"/>
        </c:manualLayout>
      </c:layout>
      <c:overlay val="0"/>
      <c:txPr>
        <a:bodyPr/>
        <a:lstStyle/>
        <a:p>
          <a:pPr>
            <a:defRPr sz="900">
              <a:latin typeface="Century Gothic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18222885629196E-2"/>
          <c:y val="2.4214385763260651E-2"/>
          <c:w val="0.94264447767452364"/>
          <c:h val="0.74620438998841399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Количество засоров, случай
</c:v>
                </c:pt>
              </c:strCache>
            </c:strRef>
          </c:tx>
          <c:spPr>
            <a:solidFill>
              <a:schemeClr val="accent1">
                <a:alpha val="84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i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_-* #,##0_р_._-;\-* #,##0_р_._-;_-* "-"??_р_._-;_-@_-</c:formatCode>
                <c:ptCount val="5"/>
                <c:pt idx="0">
                  <c:v>1268</c:v>
                </c:pt>
                <c:pt idx="1">
                  <c:v>1247</c:v>
                </c:pt>
                <c:pt idx="2">
                  <c:v>1241</c:v>
                </c:pt>
                <c:pt idx="3">
                  <c:v>1209</c:v>
                </c:pt>
                <c:pt idx="4">
                  <c:v>1209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128192512"/>
        <c:axId val="12819520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Износ, %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_(* #,##0.00_);_(* \(#,##0.00\);_(* "-"??_);_(@_)</c:formatCode>
                <c:ptCount val="5"/>
                <c:pt idx="0">
                  <c:v>60.9</c:v>
                </c:pt>
                <c:pt idx="1">
                  <c:v>59.9</c:v>
                </c:pt>
                <c:pt idx="2">
                  <c:v>59.6</c:v>
                </c:pt>
                <c:pt idx="3">
                  <c:v>58.1</c:v>
                </c:pt>
                <c:pt idx="4">
                  <c:v>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209280"/>
        <c:axId val="128210816"/>
      </c:lineChart>
      <c:catAx>
        <c:axId val="1281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/>
            </a:pPr>
            <a:endParaRPr lang="ru-RU"/>
          </a:p>
        </c:txPr>
        <c:crossAx val="128195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195200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28192512"/>
        <c:crosses val="autoZero"/>
        <c:crossBetween val="between"/>
      </c:valAx>
      <c:catAx>
        <c:axId val="12820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210816"/>
        <c:crosses val="autoZero"/>
        <c:auto val="0"/>
        <c:lblAlgn val="ctr"/>
        <c:lblOffset val="100"/>
        <c:noMultiLvlLbl val="0"/>
      </c:catAx>
      <c:valAx>
        <c:axId val="128210816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600"/>
            </a:pPr>
            <a:endParaRPr lang="ru-RU"/>
          </a:p>
        </c:txPr>
        <c:crossAx val="12820928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4.6779412502553477E-2"/>
          <c:y val="0.93248922019686509"/>
          <c:w val="0.9"/>
          <c:h val="4.57741636927455E-2"/>
        </c:manualLayout>
      </c:layout>
      <c:overlay val="0"/>
      <c:txPr>
        <a:bodyPr/>
        <a:lstStyle/>
        <a:p>
          <a:pPr>
            <a:defRPr sz="1100">
              <a:latin typeface="Century Gothic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92751029590375E-2"/>
          <c:y val="9.7945252405299318E-2"/>
          <c:w val="0.92075912993689935"/>
          <c:h val="0.6806053347805877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реконструкция и обновление водопроводной сети, км</c:v>
                </c:pt>
              </c:strCache>
            </c:strRef>
          </c:tx>
          <c:spPr>
            <a:solidFill>
              <a:srgbClr val="002060">
                <a:alpha val="52000"/>
              </a:srgbClr>
            </a:solidFill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ru-RU" sz="1600" dirty="0" smtClean="0"/>
                      <a:t>527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ru-RU" sz="1600" dirty="0" smtClean="0"/>
                      <a:t>697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600" smtClean="0"/>
                      <a:t>9</a:t>
                    </a:r>
                    <a:r>
                      <a:rPr lang="ru-RU" sz="1600" smtClean="0"/>
                      <a:t>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29</c:v>
                </c:pt>
                <c:pt idx="1">
                  <c:v>51</c:v>
                </c:pt>
              </c:numCache>
            </c:numRef>
          </c:val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уровень потерь воды,%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Lbls>
            <c:dLbl>
              <c:idx val="5"/>
              <c:layout>
                <c:manualLayout>
                  <c:x val="-4.1085646606698327E-2"/>
                  <c:y val="-6.860769958553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165857428118361E-3"/>
                  <c:y val="-8.1331461405718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401025384993426E-2"/>
                  <c:y val="-0.113044986447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165857428118361E-3"/>
                  <c:y val="-6.948601142634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(* #,##0.00_);_(* \(#,##0.00\);_(* &quot;-&quot;??_);_(@_)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fixedVal"/>
            <c:noEndCap val="0"/>
            <c:val val="0.1"/>
          </c:errBars>
          <c:cat>
            <c:numRef>
              <c:f>Sheet1!$B$1:$C$1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16.079999999999998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axId val="101505280"/>
        <c:axId val="101531648"/>
      </c:barChart>
      <c:catAx>
        <c:axId val="1015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531648"/>
        <c:crosses val="autoZero"/>
        <c:auto val="0"/>
        <c:lblAlgn val="ctr"/>
        <c:lblOffset val="100"/>
        <c:noMultiLvlLbl val="0"/>
      </c:catAx>
      <c:valAx>
        <c:axId val="10153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505280"/>
        <c:crosses val="autoZero"/>
        <c:crossBetween val="between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2.4027173073954199E-2"/>
          <c:y val="0.86857143013170646"/>
          <c:w val="0.9"/>
          <c:h val="0.13142866862361208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8639386047171E-2"/>
          <c:y val="2.0070043657700584E-2"/>
          <c:w val="0.92191828448769086"/>
          <c:h val="0.88054259403276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00FF">
                <a:alpha val="51000"/>
              </a:srgbClr>
            </a:solidFill>
          </c:spPr>
          <c:invertIfNegative val="0"/>
          <c:cat>
            <c:numRef>
              <c:f>Лист1!$A$2:$A$3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</c:formatCode>
                <c:ptCount val="2"/>
                <c:pt idx="0">
                  <c:v>637</c:v>
                </c:pt>
                <c:pt idx="1">
                  <c:v>590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551488"/>
        <c:axId val="35378304"/>
      </c:barChart>
      <c:catAx>
        <c:axId val="1015514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5378304"/>
        <c:crosses val="autoZero"/>
        <c:auto val="1"/>
        <c:lblAlgn val="ctr"/>
        <c:lblOffset val="100"/>
        <c:noMultiLvlLbl val="0"/>
      </c:catAx>
      <c:valAx>
        <c:axId val="353783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155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76646293779331E-2"/>
          <c:y val="6.0886716534550613E-2"/>
          <c:w val="0.91007652063434674"/>
          <c:h val="0.81377767899628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0.34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65216"/>
        <c:axId val="35080448"/>
      </c:barChart>
      <c:catAx>
        <c:axId val="350652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35080448"/>
        <c:crosses val="autoZero"/>
        <c:auto val="1"/>
        <c:lblAlgn val="ctr"/>
        <c:lblOffset val="100"/>
        <c:noMultiLvlLbl val="0"/>
      </c:catAx>
      <c:valAx>
        <c:axId val="35080448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crossAx val="3506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01.01.2018г.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902051818803873E-2"/>
                  <c:y val="-6.63069673220643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36.6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01.01.2019г.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8.84092897627524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33.9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392448"/>
        <c:axId val="114394240"/>
        <c:axId val="0"/>
      </c:bar3DChart>
      <c:catAx>
        <c:axId val="11439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143942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4394240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14392448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7696429231332011E-2"/>
          <c:y val="0.80938008641660009"/>
          <c:w val="0.8211497362729262"/>
          <c:h val="0.1380389550592058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00FF">
                <a:alpha val="54000"/>
              </a:srgbClr>
            </a:solidFill>
          </c:spPr>
          <c:invertIfNegative val="0"/>
          <c:cat>
            <c:numRef>
              <c:f>Лист1!$A$2:$A$3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</c:formatCode>
                <c:ptCount val="2"/>
                <c:pt idx="0">
                  <c:v>1268</c:v>
                </c:pt>
                <c:pt idx="1">
                  <c:v>1247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408576"/>
        <c:axId val="40410112"/>
      </c:barChart>
      <c:catAx>
        <c:axId val="40408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40410112"/>
        <c:crosses val="autoZero"/>
        <c:auto val="1"/>
        <c:lblAlgn val="ctr"/>
        <c:lblOffset val="100"/>
        <c:noMultiLvlLbl val="0"/>
      </c:catAx>
      <c:valAx>
        <c:axId val="404101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040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143852703235E-2"/>
          <c:y val="4.946369915636873E-2"/>
          <c:w val="0.93206537657431987"/>
          <c:h val="0.83653773318116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9"/>
              <c:layout>
                <c:manualLayout>
                  <c:x val="1.2826857621880397E-2"/>
                  <c:y val="-9.7982940167141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0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 formatCode="0.0">
                  <c:v>2.8</c:v>
                </c:pt>
                <c:pt idx="1">
                  <c:v>2.75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427392"/>
        <c:axId val="114446720"/>
      </c:barChart>
      <c:catAx>
        <c:axId val="1144273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 i="1"/>
            </a:pPr>
            <a:endParaRPr lang="ru-RU"/>
          </a:p>
        </c:txPr>
        <c:crossAx val="114446720"/>
        <c:crosses val="autoZero"/>
        <c:auto val="1"/>
        <c:lblAlgn val="ctr"/>
        <c:lblOffset val="100"/>
        <c:noMultiLvlLbl val="0"/>
      </c:catAx>
      <c:valAx>
        <c:axId val="1144467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442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hPercent val="57"/>
      <c:rotY val="3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01.01.2018г.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519961408780578E-2"/>
                  <c:y val="-8.225119757015537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60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numFmt formatCode="0.0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266023144681905E-2"/>
                  <c:y val="-8.001157303778178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86604361370716565"/>
                  <c:y val="0.3342541436464088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43457943925233711"/>
                  <c:y val="0.46685082872928257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50778816199376797"/>
                  <c:y val="0.45027624309392267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57943925233644988"/>
                  <c:y val="0.42817679558011135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6604361370716505"/>
                  <c:y val="0.41712707182320524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7242990654205621"/>
                  <c:y val="0.39502762430939325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80373831775700932"/>
                  <c:y val="0.35911602209944876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88006230529594731"/>
                  <c:y val="0.32044198895027726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95482866043613857"/>
                  <c:y val="0.17955801104972391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Sheet1!$B$1:$B$1</c:f>
              <c:numCache>
                <c:formatCode>General</c:formatCode>
                <c:ptCount val="1"/>
                <c:pt idx="0">
                  <c:v>60.93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01.01.2019г.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42119703129093E-3"/>
                  <c:y val="-8.80100911364396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59</a:t>
                    </a:r>
                    <a:r>
                      <a:rPr lang="en-US"/>
                      <a:t>,</a:t>
                    </a:r>
                    <a:r>
                      <a:rPr lang="ru-RU"/>
                      <a:t>9%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45764261917848E-2"/>
                  <c:y val="-5.721476050693471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4641744548286606"/>
                  <c:y val="0.4944751381215469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Sheet1!$B$2:$B$2</c:f>
              <c:numCache>
                <c:formatCode>General</c:formatCode>
                <c:ptCount val="1"/>
                <c:pt idx="0">
                  <c:v>59.9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911680"/>
        <c:axId val="115913472"/>
        <c:axId val="0"/>
      </c:bar3DChart>
      <c:catAx>
        <c:axId val="11591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1159134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5913472"/>
        <c:scaling>
          <c:orientation val="minMax"/>
          <c:max val="8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15911680"/>
        <c:crosses val="max"/>
        <c:crossBetween val="between"/>
        <c:majorUnit val="500"/>
        <c:minorUnit val="100"/>
      </c:valAx>
    </c:plotArea>
    <c:legend>
      <c:legendPos val="b"/>
      <c:layout>
        <c:manualLayout>
          <c:xMode val="edge"/>
          <c:yMode val="edge"/>
          <c:x val="2.5530912932110947E-2"/>
          <c:y val="0.80938008641660009"/>
          <c:w val="0.96799053544514757"/>
          <c:h val="0.1906200748429772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0.28662</cdr:x>
      <cdr:y>0.15763</cdr:y>
    </cdr:from>
    <cdr:to>
      <cdr:x>0.68788</cdr:x>
      <cdr:y>0.23549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728920"/>
          <a:ext cx="3528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0.13112</cdr:x>
      <cdr:y>0</cdr:y>
    </cdr:from>
    <cdr:to>
      <cdr:x>0.80231</cdr:x>
      <cdr:y>0.10383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2128" y="-1772816"/>
          <a:ext cx="5897662" cy="3292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 smtClean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rPr>
            <a:t>За 20 лет стоимость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rPr>
            <a:t>сэкономленной </a:t>
          </a:r>
          <a:r>
            <a:rPr lang="ru-RU" sz="1200" b="1" dirty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rPr>
            <a:t>электрической 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rPr>
            <a:t>энергии составляет 10515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rPr>
            <a:t>млн.тенге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ea typeface="Meiryo UI" pitchFamily="34" charset="-128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8791C107-B72A-4598-A6B4-8D1D3D61B008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514"/>
            <a:ext cx="2919413" cy="49053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7514"/>
            <a:ext cx="2919412" cy="49053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D9C314A6-88BE-4E08-8565-8C795C733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388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413" cy="490538"/>
          </a:xfrm>
          <a:prstGeom prst="rect">
            <a:avLst/>
          </a:prstGeom>
        </p:spPr>
        <p:txBody>
          <a:bodyPr vert="horz" lIns="91386" tIns="45695" rIns="91386" bIns="4569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4" y="4"/>
            <a:ext cx="2919412" cy="490538"/>
          </a:xfrm>
          <a:prstGeom prst="rect">
            <a:avLst/>
          </a:prstGeom>
        </p:spPr>
        <p:txBody>
          <a:bodyPr vert="horz" lIns="91386" tIns="45695" rIns="91386" bIns="45695" rtlCol="0"/>
          <a:lstStyle>
            <a:lvl1pPr algn="r">
              <a:defRPr sz="1300"/>
            </a:lvl1pPr>
          </a:lstStyle>
          <a:p>
            <a:fld id="{5E83FD2D-A7E0-42F2-85AA-72482F91837F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6" tIns="45695" rIns="91386" bIns="456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54555"/>
            <a:ext cx="5389563" cy="4410075"/>
          </a:xfrm>
          <a:prstGeom prst="rect">
            <a:avLst/>
          </a:prstGeom>
        </p:spPr>
        <p:txBody>
          <a:bodyPr vert="horz" lIns="91386" tIns="45695" rIns="91386" bIns="456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514"/>
            <a:ext cx="2919413" cy="490537"/>
          </a:xfrm>
          <a:prstGeom prst="rect">
            <a:avLst/>
          </a:prstGeom>
        </p:spPr>
        <p:txBody>
          <a:bodyPr vert="horz" lIns="91386" tIns="45695" rIns="91386" bIns="4569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4" y="9307514"/>
            <a:ext cx="2919412" cy="490537"/>
          </a:xfrm>
          <a:prstGeom prst="rect">
            <a:avLst/>
          </a:prstGeom>
        </p:spPr>
        <p:txBody>
          <a:bodyPr vert="horz" lIns="91386" tIns="45695" rIns="91386" bIns="45695" rtlCol="0" anchor="b"/>
          <a:lstStyle>
            <a:lvl1pPr algn="r">
              <a:defRPr sz="1300"/>
            </a:lvl1pPr>
          </a:lstStyle>
          <a:p>
            <a:fld id="{69F9878B-CD9A-4B5B-8914-52FD0DE8E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8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5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20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8873-F9EB-4152-8D44-C6523E4B91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F02712-F273-429C-81A5-27F27E35DC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35A7B1-ED8F-476B-80FB-9B3E3CCCA9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oleObject" Target="../embeddings/oleObject1.bin"/><Relationship Id="rId7" Type="http://schemas.openxmlformats.org/officeDocument/2006/relationships/chart" Target="../charts/chart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image" Target="../media/image44.emf"/><Relationship Id="rId10" Type="http://schemas.openxmlformats.org/officeDocument/2006/relationships/chart" Target="../charts/chart20.xml"/><Relationship Id="rId4" Type="http://schemas.openxmlformats.org/officeDocument/2006/relationships/oleObject" Target="../embeddings/_____Microsoft_Excel_97-20031.xls"/><Relationship Id="rId9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chart" Target="../charts/chart2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-74242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-52388" y="1090613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6"/>
          <p:cNvSpPr>
            <a:spLocks noChangeArrowheads="1"/>
          </p:cNvSpPr>
          <p:nvPr/>
        </p:nvSpPr>
        <p:spPr bwMode="auto">
          <a:xfrm>
            <a:off x="1691680" y="2132856"/>
            <a:ext cx="61206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kk-K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ГОДОВОЙ ОТЧЁТ </a:t>
            </a:r>
          </a:p>
          <a:p>
            <a:pPr algn="ctr"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услугам подачи воды по распределительным сетям и </a:t>
            </a:r>
          </a:p>
          <a:p>
            <a:pPr algn="ctr"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отвода сточных вод</a:t>
            </a:r>
          </a:p>
          <a:p>
            <a:pPr algn="ctr">
              <a:spcBef>
                <a:spcPts val="0"/>
              </a:spcBef>
            </a:pPr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 2018 год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1876834" y="475031"/>
            <a:ext cx="66967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«Водные ресурсы-Маркетинг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 eaLnBrk="0" hangingPunct="0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Чистая вода – источник жизни!» </a:t>
            </a:r>
            <a:r>
              <a:rPr lang="ru-RU" sz="16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ru-RU" sz="1600" b="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 descr="D:\1\Лого\лого-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7" y="318794"/>
            <a:ext cx="1718787" cy="12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4895" y="5157192"/>
            <a:ext cx="80020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Председатель наблюдательного совета</a:t>
            </a:r>
          </a:p>
          <a:p>
            <a:pPr algn="ctr" eaLnBrk="0" hangingPunct="0">
              <a:defRPr/>
            </a:pPr>
            <a:r>
              <a:rPr lang="ru-RU" sz="24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Орман</a:t>
            </a:r>
            <a:r>
              <a:rPr lang="ru-RU" sz="2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Анарбек</a:t>
            </a:r>
            <a:r>
              <a:rPr lang="ru-RU" sz="24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Онгарович</a:t>
            </a:r>
            <a:r>
              <a:rPr lang="ru-RU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ru-RU" sz="2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г.Шымкент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2019г.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2" descr="C:\Users\Мезенцев\Desktop\АКВ\b8b455cc-91f2-486f-9b64-dc6d57d6e6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18326" cy="47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C:\Users\Мезенцев\Desktop\АКВ\5e36a8c5-8f1a-4f76-8561-b9ebd656c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600400" cy="26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59823" y="2297790"/>
            <a:ext cx="1779979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100" dirty="0">
                <a:latin typeface="Century Gothic" pitchFamily="34" charset="0"/>
              </a:rPr>
              <a:t>Насос </a:t>
            </a:r>
            <a:r>
              <a:rPr lang="en-US" sz="1100" dirty="0">
                <a:latin typeface="Century Gothic" pitchFamily="34" charset="0"/>
              </a:rPr>
              <a:t>QJ</a:t>
            </a:r>
            <a:r>
              <a:rPr lang="ru-RU" sz="1100" dirty="0">
                <a:latin typeface="Century Gothic" pitchFamily="34" charset="0"/>
              </a:rPr>
              <a:t>-650-18-65</a:t>
            </a:r>
          </a:p>
          <a:p>
            <a:r>
              <a:rPr lang="ru-RU" sz="1100" dirty="0">
                <a:latin typeface="Century Gothic" pitchFamily="34" charset="0"/>
              </a:rPr>
              <a:t>Мощность 65 кВт</a:t>
            </a:r>
          </a:p>
          <a:p>
            <a:r>
              <a:rPr lang="ru-RU" sz="1100" dirty="0">
                <a:latin typeface="Century Gothic" pitchFamily="34" charset="0"/>
              </a:rPr>
              <a:t>Высота напора -18 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9446" y="581779"/>
            <a:ext cx="84950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200" b="1" dirty="0" smtClean="0">
                <a:latin typeface="Century Gothic" pitchFamily="34" charset="0"/>
                <a:cs typeface="Arial" panose="020B0604020202020204" pitchFamily="34" charset="0"/>
              </a:rPr>
              <a:t>На водозаборных сооружениях произведена модернизация насосных станций с заменой </a:t>
            </a:r>
            <a:r>
              <a:rPr lang="kk-KZ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kk-KZ" sz="1200" b="1" dirty="0" smtClean="0">
                <a:latin typeface="Century Gothic" pitchFamily="34" charset="0"/>
                <a:cs typeface="Arial" panose="020B0604020202020204" pitchFamily="34" charset="0"/>
              </a:rPr>
              <a:t> насосов и шкафов управления плавного пуска. Это дало сокрашение электроэнергии на  30% по каждой скважине и исключение гидроударов, а также стабильное поддержание требуемого давления </a:t>
            </a:r>
            <a:r>
              <a:rPr lang="ru-RU" sz="1200" b="1" dirty="0" smtClean="0">
                <a:latin typeface="Century Gothic" pitchFamily="34" charset="0"/>
                <a:cs typeface="Arial" panose="020B0604020202020204" pitchFamily="34" charset="0"/>
              </a:rPr>
              <a:t>на эффективные насосы марки </a:t>
            </a:r>
            <a:r>
              <a:rPr lang="en-US" sz="1200" b="1" dirty="0" smtClean="0">
                <a:latin typeface="Century Gothic" pitchFamily="34" charset="0"/>
                <a:cs typeface="Arial" panose="020B0604020202020204" pitchFamily="34" charset="0"/>
              </a:rPr>
              <a:t>QJ</a:t>
            </a:r>
            <a:r>
              <a:rPr lang="ru-RU" sz="1200" b="1" dirty="0" smtClean="0">
                <a:latin typeface="Century Gothic" pitchFamily="34" charset="0"/>
                <a:cs typeface="Arial" panose="020B0604020202020204" pitchFamily="34" charset="0"/>
              </a:rPr>
              <a:t> 650-18-65.</a:t>
            </a:r>
            <a:endParaRPr lang="ru-RU" sz="1200" b="1" dirty="0">
              <a:ln w="3175">
                <a:solidFill>
                  <a:schemeClr val="bg1"/>
                </a:solidFill>
              </a:ln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446" y="143054"/>
            <a:ext cx="8279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«Водозаборные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насосные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сооружения»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C:\Users\Мезенцев\Desktop\АКВ\cri-pumps-75hp-5st-s6m-38-6-inch-submesible-copper-rot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r="21032"/>
          <a:stretch/>
        </p:blipFill>
        <p:spPr bwMode="auto">
          <a:xfrm>
            <a:off x="5220072" y="1484783"/>
            <a:ext cx="1190846" cy="214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9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04811" y="476672"/>
            <a:ext cx="7983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kk-KZ" sz="1200" dirty="0">
                <a:latin typeface="Century Gothic" pitchFamily="34" charset="0"/>
                <a:cs typeface="Arial" panose="020B0604020202020204" pitchFamily="34" charset="0"/>
              </a:rPr>
              <a:t>Согласно </a:t>
            </a:r>
            <a:r>
              <a:rPr lang="ru-RU" sz="1200" dirty="0">
                <a:latin typeface="Century Gothic" pitchFamily="34" charset="0"/>
                <a:cs typeface="Arial" panose="020B0604020202020204" pitchFamily="34" charset="0"/>
              </a:rPr>
              <a:t>плану мероприятии  энергосбережения и </a:t>
            </a:r>
            <a:r>
              <a:rPr lang="ru-RU" sz="1200" dirty="0" err="1">
                <a:latin typeface="Century Gothic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200" dirty="0">
                <a:latin typeface="Century Gothic" pitchFamily="34" charset="0"/>
                <a:cs typeface="Arial" panose="020B0604020202020204" pitchFamily="34" charset="0"/>
              </a:rPr>
              <a:t>  </a:t>
            </a:r>
            <a:r>
              <a:rPr lang="ru-RU" sz="1200" dirty="0" smtClean="0">
                <a:latin typeface="Century Gothic" pitchFamily="34" charset="0"/>
                <a:cs typeface="Arial" panose="020B0604020202020204" pitchFamily="34" charset="0"/>
              </a:rPr>
              <a:t>проведена </a:t>
            </a:r>
            <a:r>
              <a:rPr lang="ru-RU" sz="1200" dirty="0">
                <a:latin typeface="Century Gothic" pitchFamily="34" charset="0"/>
                <a:cs typeface="Arial" panose="020B0604020202020204" pitchFamily="34" charset="0"/>
              </a:rPr>
              <a:t>реконструкция систем отопления здания диспетчерской </a:t>
            </a:r>
            <a:r>
              <a:rPr lang="kk-KZ" sz="1200" dirty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Акбай – Карасуйском </a:t>
            </a:r>
            <a:r>
              <a:rPr lang="kk-KZ" sz="1200" dirty="0" smtClean="0">
                <a:solidFill>
                  <a:prstClr val="black"/>
                </a:solidFill>
                <a:latin typeface="Century Gothic" pitchFamily="34" charset="0"/>
                <a:cs typeface="Arial" panose="020B0604020202020204" pitchFamily="34" charset="0"/>
              </a:rPr>
              <a:t>водозабора </a:t>
            </a:r>
            <a:r>
              <a:rPr lang="ru-RU" sz="1200" dirty="0" smtClean="0">
                <a:latin typeface="Century Gothic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latin typeface="Century Gothic" pitchFamily="34" charset="0"/>
                <a:cs typeface="Arial" panose="020B0604020202020204" pitchFamily="34" charset="0"/>
              </a:rPr>
              <a:t>установкой теплового насоса типа «вода-вода» по зеленной технологии.</a:t>
            </a:r>
            <a:br>
              <a:rPr lang="ru-RU" sz="1200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Century Gothic" pitchFamily="34" charset="0"/>
                <a:cs typeface="Arial" panose="020B0604020202020204" pitchFamily="34" charset="0"/>
              </a:rPr>
              <a:t>Позволит </a:t>
            </a:r>
            <a:r>
              <a:rPr lang="ru-RU" sz="1200" dirty="0">
                <a:latin typeface="Century Gothic" pitchFamily="34" charset="0"/>
                <a:cs typeface="Arial" panose="020B0604020202020204" pitchFamily="34" charset="0"/>
              </a:rPr>
              <a:t>сократить установленную мощность в четырех точках электрического отопления с 34 кВт/час до 5 кВт/час. Экономия составит 122000 кВт за отопительный сезон</a:t>
            </a:r>
          </a:p>
        </p:txBody>
      </p:sp>
      <p:pic>
        <p:nvPicPr>
          <p:cNvPr id="8" name="Объект 3" descr="C:\Users\Мезенцев\Desktop\geotermalniy_teplovoy_nasos-400x35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1" y="1556792"/>
            <a:ext cx="359112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teplovye-nasosy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563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Энергетик\Desktop\geotermalnyy-teplovoy-naso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005064"/>
            <a:ext cx="70567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8939" y="143054"/>
            <a:ext cx="7057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«Водозаборные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насосные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сооружения»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116632"/>
            <a:ext cx="85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Результаты вложенных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инвестиций на рациональное использование электрической энергии</a:t>
            </a:r>
            <a:endParaRPr lang="ru-RU" sz="1800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943633"/>
            <a:ext cx="8856984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050" u="sng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Снижение удельной нормы </a:t>
            </a:r>
            <a:r>
              <a:rPr lang="ru-RU" sz="1050" u="sng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 0,87 до 0,07 квт/</a:t>
            </a:r>
            <a:r>
              <a:rPr lang="ru-RU" sz="1050" u="sng" dirty="0" err="1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м.куб</a:t>
            </a:r>
            <a:r>
              <a:rPr lang="ru-RU" sz="1050" u="sng" dirty="0" smtClean="0">
                <a:solidFill>
                  <a:srgbClr val="3333CC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en-US" sz="1050" u="sng" dirty="0" smtClean="0">
                <a:solidFill>
                  <a:srgbClr val="3333CC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r>
              <a:rPr lang="ru-RU" sz="1050" u="sng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достигнута за счет:</a:t>
            </a:r>
          </a:p>
          <a:p>
            <a:pPr marL="285750" indent="-285750" algn="just" eaLnBrk="1" hangingPunct="1">
              <a:spcBef>
                <a:spcPts val="0"/>
              </a:spcBef>
              <a:buFontTx/>
              <a:buChar char="-"/>
            </a:pPr>
            <a:r>
              <a:rPr lang="ru-RU" sz="1050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внедрения эффективных технологических решений, направленных на рациональное использование электрической энергии;</a:t>
            </a:r>
          </a:p>
          <a:p>
            <a:pPr marL="285750" indent="-285750" algn="just" eaLnBrk="1" hangingPunct="1">
              <a:spcBef>
                <a:spcPts val="0"/>
              </a:spcBef>
              <a:buFontTx/>
              <a:buChar char="-"/>
            </a:pPr>
            <a:r>
              <a:rPr lang="ru-RU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внедрения </a:t>
            </a:r>
            <a:r>
              <a:rPr lang="ru-RU" sz="1050" dirty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энергосберегающего </a:t>
            </a:r>
            <a:r>
              <a:rPr lang="ru-RU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оборудования (АСУТП, частотные преобразователи, устройства плавного пуска);</a:t>
            </a:r>
            <a:endParaRPr lang="ru-RU" sz="1050" dirty="0">
              <a:solidFill>
                <a:srgbClr val="FF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marL="285750" indent="-285750" algn="just" eaLnBrk="1" hangingPunct="1">
              <a:spcBef>
                <a:spcPts val="0"/>
              </a:spcBef>
              <a:buFontTx/>
              <a:buChar char="-"/>
            </a:pPr>
            <a:r>
              <a:rPr lang="ru-RU" sz="1050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все насосно-энергетическое оборудование прошло техническую экспертизу;</a:t>
            </a:r>
          </a:p>
          <a:p>
            <a:pPr marL="285750" indent="-285750" algn="just" eaLnBrk="1" hangingPunct="1">
              <a:spcBef>
                <a:spcPts val="0"/>
              </a:spcBef>
              <a:buFontTx/>
              <a:buChar char="-"/>
            </a:pPr>
            <a:r>
              <a:rPr lang="ru-RU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проведена замена 83 энергоемких насосов на более экономичные, известных фирм «</a:t>
            </a:r>
            <a:r>
              <a:rPr lang="en-US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GRUNDFOS</a:t>
            </a:r>
            <a:r>
              <a:rPr lang="ru-RU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», «</a:t>
            </a:r>
            <a:r>
              <a:rPr lang="en-US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ODESSA</a:t>
            </a:r>
            <a:r>
              <a:rPr lang="ru-RU" sz="1050" dirty="0" smtClean="0">
                <a:solidFill>
                  <a:srgbClr val="FF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» и китайского производства. </a:t>
            </a:r>
          </a:p>
          <a:p>
            <a:pPr marL="285750" indent="-285750" algn="just" eaLnBrk="1" hangingPunct="1">
              <a:spcBef>
                <a:spcPts val="0"/>
              </a:spcBef>
              <a:buFontTx/>
              <a:buChar char="-"/>
            </a:pPr>
            <a:r>
              <a:rPr lang="ru-RU" sz="1050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 </a:t>
            </a:r>
            <a:r>
              <a:rPr lang="ru-RU" sz="1050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целью </a:t>
            </a:r>
            <a:r>
              <a:rPr lang="ru-RU" sz="1050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недопущения избыточного </a:t>
            </a:r>
            <a:r>
              <a:rPr lang="ru-RU" sz="1050" dirty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напора воды </a:t>
            </a:r>
            <a:r>
              <a:rPr lang="ru-RU" sz="1050" dirty="0" smtClean="0">
                <a:solidFill>
                  <a:srgbClr val="00206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на сетях водопровода внедрена система контроля за оптимальным режимом работы систем водоснабжения путем отслеживания по 39 контрольным точкам. Установлены 140 регуляторов давления воды.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5468206"/>
              </p:ext>
            </p:extLst>
          </p:nvPr>
        </p:nvGraphicFramePr>
        <p:xfrm>
          <a:off x="358489" y="773415"/>
          <a:ext cx="8786874" cy="417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1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08853" y="4601656"/>
            <a:ext cx="3782964" cy="16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 водопроводной сети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диам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150 мм по ул. 40 лет октября от ул. Воровского до ул. Берута,   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</a:t>
            </a:r>
            <a:r>
              <a:rPr lang="en-US" alt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023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постройки 1964 год,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труба-сталь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срок службы 25 лет полностью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изношена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4-5 аварий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28" y="116910"/>
            <a:ext cx="853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по «Реконструкция водопроводных сетей»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\\Newserver\мониторинг\МОНИТОРИНГ 2019\ТЕНДЕР\Фотографии по объектам субсидии\40 лет октября (ТОО Кызыл жебе)\20180710_123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4" y="789173"/>
            <a:ext cx="4244974" cy="27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\\Newserver\мониторинг\МОНИТОРИНГ 2019\ТЕНДЕР\Фотографии по объектам субсидии\40 лет октября (ТОО Кызыл жебе)\20170811_192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0" y="808896"/>
            <a:ext cx="3931520" cy="27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\\Newserver\мониторинг\МОНИТОРИНГ 2019\ТЕНДЕР\Фотографии по объектам субсидии\40 лет октября (ТОО Кызыл жебе)\20170803_1138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3"/>
          <a:stretch/>
        </p:blipFill>
        <p:spPr bwMode="auto">
          <a:xfrm>
            <a:off x="4960960" y="3717032"/>
            <a:ext cx="394470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25132" y="1953301"/>
            <a:ext cx="2448272" cy="24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водпроводной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сети  диам.-600мм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автоколонны 2580 до пл.№3 по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ул.Толстого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 </a:t>
            </a:r>
            <a:r>
              <a:rPr lang="ru-RU" altLang="ru-RU" sz="1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3164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п.м.</a:t>
            </a:r>
          </a:p>
          <a:p>
            <a:pPr algn="ctr">
              <a:spcBef>
                <a:spcPct val="50000"/>
              </a:spcBef>
            </a:pP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постройки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1961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год, труба-сталь срок службы 25 лет полностью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изношена,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4-6 аварий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797" y="116632"/>
            <a:ext cx="8568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«Реконструкция водопроводных сетей»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8370" name="Picture 2" descr="\\Newserver\мониторинг\МОНИТОРИНГ 2019\ТЕНДЕР\Фотографии по объектам субсидии\2580 Толстого (Шебер-2)\WhatsApp Image 2018-12-06 at 14.54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41" y="621620"/>
            <a:ext cx="6056148" cy="28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\\Newserver\мониторинг\МОНИТОРИНГ 2019\ТЕНДЕР\Фотографии по объектам субсидии\2580 Толстого (Шебер-2)\WhatsApp Image 2018-12-06 at 14.54.4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48" y="3512286"/>
            <a:ext cx="3731520" cy="33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76237" y="4526504"/>
            <a:ext cx="3888432" cy="22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 водопроводной сети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диам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300 мм от площадки №3 по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ул.Толстого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ул.Аймаутова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ул.Маметова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L-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2044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. </a:t>
            </a: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постройки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1969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год, труба-сталь срок службы 25 лет полностью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изношена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4-5 аварий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6632"/>
            <a:ext cx="8110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Реализованные проекты по «Реконструкция водопроводных сетей»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9394" name="Picture 2" descr="\\Newserver\мониторинг\МОНИТОРИНГ 2019\ТЕНДЕР\Фотографии по объектам субсидии\Аймаутова Толстой (Молдир булак)\20181129_123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2" y="670709"/>
            <a:ext cx="4412862" cy="37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\\Newserver\мониторинг\МОНИТОРИНГ 2019\ТЕНДЕР\Фотографии по объектам субсидии\Аймаутова Толстой (Молдир булак)\20181204_152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58" y="675354"/>
            <a:ext cx="43494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\\Newserver\мониторинг\МОНИТОРИНГ 2019\ТЕНДЕР\Фотографии по объектам субсидии\Аймаутова Толстой (Молдир булак)\20181204_16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09" y="3356992"/>
            <a:ext cx="4346229" cy="31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Заманбек.WRM.000\Desktop\20 жылдық кітап\ЦДС\IMG-20171102-WA00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/>
          <a:stretch/>
        </p:blipFill>
        <p:spPr bwMode="auto">
          <a:xfrm>
            <a:off x="611560" y="643095"/>
            <a:ext cx="3600400" cy="3505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67544" y="4226208"/>
            <a:ext cx="3744416" cy="2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связи с рельефностью земли на водоводах от  </a:t>
            </a:r>
            <a:r>
              <a:rPr 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Акбай-Карасуйского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водозабора до города для выпуска скопившегося в них воздуха установлены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25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штук вантузов </a:t>
            </a:r>
            <a:r>
              <a:rPr 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израйльской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компании «</a:t>
            </a:r>
            <a:r>
              <a:rPr lang="ru-RU" sz="12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Бермад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».  С их помощью высвобождается скопившийся воздух на верхних обозначениях водовода, что улучшает скорость воды. После установления вантузов объем воды, поступающей в город по водоводам, увеличился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237,1 т.м</a:t>
            </a:r>
            <a:r>
              <a:rPr lang="ru-RU" sz="1200" b="1" baseline="30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3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 descr="C:\Users\Заманбек.WRM.000\Desktop\20 жылдық кітап\ЦДС\регулятор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17112"/>
          <a:stretch/>
        </p:blipFill>
        <p:spPr bwMode="auto">
          <a:xfrm>
            <a:off x="4716016" y="2636912"/>
            <a:ext cx="3744416" cy="372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716016" y="643095"/>
            <a:ext cx="3744416" cy="15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На водопроводных сетях установлено </a:t>
            </a:r>
            <a:endParaRPr lang="ru-RU" sz="1200" b="1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регуляторы давления (всего 155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ед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),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что способствует снижению их аварийности, понижает завышенное давление, поднимает до необходимого уровень давления на верхних точках, регулирует и уменьшает расходы на ликвидацию аварий на водопроводах.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3054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по мероприятию «Водоводы и сооружения»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551" y="0"/>
            <a:ext cx="88047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Результаты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вложенных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инвестиций по снижению уровня потерь воды (%), реконструкции и обновления водопроводной сети (км)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43227"/>
              </p:ext>
            </p:extLst>
          </p:nvPr>
        </p:nvGraphicFramePr>
        <p:xfrm>
          <a:off x="251909" y="2204864"/>
          <a:ext cx="8723353" cy="297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00"/>
          <p:cNvSpPr>
            <a:spLocks noChangeArrowheads="1"/>
          </p:cNvSpPr>
          <p:nvPr/>
        </p:nvSpPr>
        <p:spPr bwMode="auto">
          <a:xfrm>
            <a:off x="251909" y="5229200"/>
            <a:ext cx="8780363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 2001 по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2018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гг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.</a:t>
            </a:r>
            <a:r>
              <a:rPr lang="ru-RU" sz="105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реконструировано  водопроводных сетей диаметром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от 32 мм до 600 мм  за счет освоения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инвестиций, в т.ч. за счет средств ЕБРР – 293,8 км.  В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результате достигнуто: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снижение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аварийности на 100 км до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30%</a:t>
            </a:r>
            <a:r>
              <a:rPr lang="ru-RU" sz="1050" b="1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;</a:t>
            </a:r>
            <a:endParaRPr lang="ru-RU" sz="1050" b="1" i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обеспечивается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бесперебойная подача воды потребителям;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сокращены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расходы на аварийно-восстановительные работы на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30%</a:t>
            </a:r>
            <a:r>
              <a:rPr lang="ru-RU" sz="1050" b="1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;</a:t>
            </a:r>
            <a:endParaRPr lang="ru-RU" sz="1050" b="1" i="1" u="sng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снижение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нормативно-технических потерь до с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38,1%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до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16,08%;</a:t>
            </a:r>
            <a:endParaRPr lang="ru-RU" sz="1050" b="1" i="1" dirty="0">
              <a:solidFill>
                <a:srgbClr val="FF000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снижение удельной нормы электроэнергии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 0,87 до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0,07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квт/</a:t>
            </a:r>
            <a:r>
              <a:rPr lang="ru-RU" sz="1050" b="1" i="1" dirty="0" err="1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м.куб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снижение степени износа водопровода от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68,0%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до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33,9%</a:t>
            </a:r>
            <a:r>
              <a:rPr lang="ru-RU" sz="1050" b="1" i="1" dirty="0" smtClean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и канализации от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72,0%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до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59,9%;</a:t>
            </a:r>
            <a:endParaRPr lang="ru-RU" sz="1050" b="1" i="1" dirty="0">
              <a:solidFill>
                <a:srgbClr val="FF000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снижение аварийности  водопроводных сетей с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1,1 случай /км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до</a:t>
            </a:r>
            <a:r>
              <a:rPr lang="ru-RU" sz="1050" b="1" i="1" dirty="0">
                <a:solidFill>
                  <a:srgbClr val="0000FF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0,31 </a:t>
            </a:r>
            <a:r>
              <a:rPr lang="ru-RU" sz="1050" b="1" i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случай /км</a:t>
            </a:r>
            <a:r>
              <a:rPr lang="ru-RU" sz="105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;</a:t>
            </a:r>
            <a:endParaRPr lang="ru-RU" sz="1050" b="1" i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551" y="980728"/>
            <a:ext cx="82809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Общая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протяженность водопроводных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сетей по </a:t>
            </a:r>
            <a:r>
              <a:rPr lang="ru-RU" sz="13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г.Шымкент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5035 км:</a:t>
            </a:r>
          </a:p>
          <a:p>
            <a:pPr algn="just"/>
            <a:endParaRPr lang="ru-RU" sz="1300" b="1" dirty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 рамках программы развития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г.Шымкент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за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счет средств бюджета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2011-2018гг построено всего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3153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км водопроводных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сетей;</a:t>
            </a:r>
          </a:p>
          <a:p>
            <a:pPr marL="342900" indent="-342900" algn="just">
              <a:buAutoNum type="arabicPeriod"/>
            </a:pPr>
            <a:endParaRPr lang="ru-RU" sz="13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На балансе ТОО «Водные ресурсы-Маркетинг» имеется 1882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км. водопроводных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сетей, из них реконструировано 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947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км изношенных водопроводных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сетей за счет средств ТОО «Водные ресурсы-маркетинг». </a:t>
            </a:r>
          </a:p>
          <a:p>
            <a:pPr algn="ctr"/>
            <a:endParaRPr lang="ru-RU" sz="1300" b="1" dirty="0">
              <a:solidFill>
                <a:srgbClr val="00206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462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Результаты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вложенных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инвестиций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 снижению аварийности на водопроводных сетях ТОО «Водные ресурсы-Маркетинг»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43159202"/>
              </p:ext>
            </p:extLst>
          </p:nvPr>
        </p:nvGraphicFramePr>
        <p:xfrm>
          <a:off x="467544" y="1834218"/>
          <a:ext cx="446392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152" y="11312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212745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Коэффициент аварийности на водопроводных сетях, случай/км</a:t>
            </a:r>
            <a:endParaRPr lang="ru-RU" sz="1200" b="1" dirty="0">
              <a:solidFill>
                <a:srgbClr val="212745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131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Количество повреждений на сетях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водопровода, связанных с утечкой, случай</a:t>
            </a:r>
            <a:endParaRPr 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9365484"/>
              </p:ext>
            </p:extLst>
          </p:nvPr>
        </p:nvGraphicFramePr>
        <p:xfrm>
          <a:off x="4990254" y="1319310"/>
          <a:ext cx="4026757" cy="282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584"/>
              </p:ext>
            </p:extLst>
          </p:nvPr>
        </p:nvGraphicFramePr>
        <p:xfrm>
          <a:off x="5652120" y="4438681"/>
          <a:ext cx="3021141" cy="231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907465" y="4130904"/>
            <a:ext cx="2192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FF0000"/>
                </a:solidFill>
                <a:latin typeface="Century Gothic" pitchFamily="34" charset="0"/>
              </a:rPr>
              <a:t>Снижение износа</a:t>
            </a:r>
            <a:endParaRPr lang="ru-RU" sz="1400" b="1" kern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67544" y="4437112"/>
            <a:ext cx="3347864" cy="19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Реконструкция канализационного коллектора №2, 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-1200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мм,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Ерубаева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от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ул.Арай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L- 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1530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п.м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постройки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1953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год, труба-сталь срок службы 25 лет полностью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изношена,</a:t>
            </a:r>
          </a:p>
          <a:p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6-7 аварий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alt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\\Newserver\мониторинг\МОНИТОРИНГ 2019\ТЕНДЕР\Фотографии по объектам субсидии\Ерубаева Арайтан (Торлан Курылыс)\IMG-20181109-WA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81" y="609114"/>
            <a:ext cx="4172205" cy="29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\\Newserver\мониторинг\МОНИТОРИНГ 2019\ТЕНДЕР\Фотографии по объектам субсидии\Ерубаева Арайтан (Торлан Курылыс)\IMG-20181109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3" y="609114"/>
            <a:ext cx="4178404" cy="29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\\Newserver\мониторинг\МОНИТОРИНГ 2019\ТЕНДЕР\Фотографии по объектам субсидии\Ерубаева Арайтан (Торлан Курылыс)\IMG-20181116-WA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52" y="3633992"/>
            <a:ext cx="4324617" cy="29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07504" y="116632"/>
            <a:ext cx="8928992" cy="3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по мероприятию «Реконструкция канализационных сетей»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99076"/>
            <a:ext cx="8712968" cy="181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ru-RU" sz="1400" b="1" i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ТОО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«Водные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ресурсы - Маркетинг» - предприятие, успешно работающее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на рынке услуг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более 21 лет в рамках государственно - частного партнерства.       </a:t>
            </a:r>
          </a:p>
          <a:p>
            <a:pPr algn="just" eaLnBrk="1" hangingPunct="1"/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    Предприятие бесперебойно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обеспечивает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хозяйственно - питьевой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водой население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города Шымкента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и ряд населенных пунктов </a:t>
            </a:r>
            <a:r>
              <a:rPr lang="ru-RU" sz="1400" b="1" dirty="0" err="1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Сайрамского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района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и оказывает услуги по водоотведению с полной очисткой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сточных вод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      В 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производстве и предоставлении услуг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подачи воды по распределительным сетям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отвода сточных вод в технически исправном состоянии бесперебойно были задействованы следующие основные фонды: </a:t>
            </a:r>
            <a:endParaRPr lang="ru-RU" sz="14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02885"/>
              </p:ext>
            </p:extLst>
          </p:nvPr>
        </p:nvGraphicFramePr>
        <p:xfrm>
          <a:off x="281098" y="1988841"/>
          <a:ext cx="8683391" cy="45390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0462"/>
                <a:gridCol w="3714033"/>
                <a:gridCol w="1848323"/>
                <a:gridCol w="1085841"/>
                <a:gridCol w="852645"/>
                <a:gridCol w="852087"/>
              </a:tblGrid>
              <a:tr h="2160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п/н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производитель</a:t>
                      </a:r>
                      <a:endParaRPr lang="en-US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ность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измерение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задействованность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Водозаборные сооружения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тыс.м³/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сут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146,3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Водоводы и водопроводные сети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5035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5035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Парк приборов учета воды (общедомовых,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общеуличных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 квартальных приборов, с дистанционной системой передачи данных)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4741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штук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4741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Канализационные сети и коллекторы 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783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469,8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Городские очистные сооружения сооружения 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тыс.м³/сут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Цех по переработке осадка и выработки электроэнергии на основе биогаза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3,5 млн.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квт/час в год 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3,5 млн.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Потребители по группам: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населения;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государственные организация;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остальные.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201703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6330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абонент</a:t>
                      </a:r>
                      <a:endParaRPr lang="ru-RU" sz="12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201703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6330 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9313" marR="79313" marT="39657" marB="39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822" y="116632"/>
            <a:ext cx="8803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Результаты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вложенных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инвестиций по снижению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количества засоров на канализационных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сетях ТОО «Водные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ресурсы-Маркетинг»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за период 2010-2018гг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58372573"/>
              </p:ext>
            </p:extLst>
          </p:nvPr>
        </p:nvGraphicFramePr>
        <p:xfrm>
          <a:off x="323528" y="1757427"/>
          <a:ext cx="43924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9538" y="1609636"/>
            <a:ext cx="38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Meiryo UI" pitchFamily="34" charset="-128"/>
                <a:cs typeface="Meiryo UI" pitchFamily="34" charset="-128"/>
              </a:rPr>
              <a:t>Коэффициент засоров на канализационных сетях, случай/км </a:t>
            </a:r>
            <a:endParaRPr lang="ru-RU" sz="1400" b="1" dirty="0">
              <a:solidFill>
                <a:srgbClr val="002060"/>
              </a:solidFill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603539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ea typeface="Meiryo UI" pitchFamily="34" charset="-128"/>
                <a:cs typeface="Meiryo UI" pitchFamily="34" charset="-128"/>
              </a:rPr>
              <a:t>Количество засоров, случай</a:t>
            </a:r>
            <a:endParaRPr lang="ru-RU" sz="1400" b="1" dirty="0">
              <a:solidFill>
                <a:srgbClr val="002060"/>
              </a:solidFill>
              <a:ea typeface="Meiryo UI" pitchFamily="34" charset="-128"/>
              <a:cs typeface="Meiryo UI" pitchFamily="34" charset="-128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68801830"/>
              </p:ext>
            </p:extLst>
          </p:nvPr>
        </p:nvGraphicFramePr>
        <p:xfrm>
          <a:off x="4860031" y="1753578"/>
          <a:ext cx="39604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27365"/>
              </p:ext>
            </p:extLst>
          </p:nvPr>
        </p:nvGraphicFramePr>
        <p:xfrm>
          <a:off x="5381332" y="4797152"/>
          <a:ext cx="282316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52120" y="4375478"/>
            <a:ext cx="2192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Снижение износа</a:t>
            </a:r>
            <a:endParaRPr lang="ru-RU" sz="1400" b="1" kern="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19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RuptelaEco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b="3079"/>
          <a:stretch/>
        </p:blipFill>
        <p:spPr bwMode="auto">
          <a:xfrm>
            <a:off x="4427984" y="1687455"/>
            <a:ext cx="3456384" cy="363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3528" y="620688"/>
            <a:ext cx="842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целях контроля за движением транспорта мобильных бригад по выполнению текущего ремонта на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28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единицах техники установлена 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JPS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навигаторы </a:t>
            </a:r>
            <a:r>
              <a:rPr lang="en-US" sz="12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Ru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</a:t>
            </a:r>
            <a:r>
              <a:rPr lang="en-US" sz="1200" b="1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tel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ECO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4/4+. После установки 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JPS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навигаторов расчетные пробеги сокращены на 30 км по каждой единице техники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по сравнению с показаниями 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JPS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навигаторов.</a:t>
            </a:r>
            <a:r>
              <a:rPr lang="ru-RU" sz="1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 также, на все виды техники устанавливаются газо-баллонное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оборудование</a:t>
            </a:r>
            <a:r>
              <a:rPr lang="en-US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итальянского производства 4-го поколения.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результате затраты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на ГСМ сокращены до 30%</a:t>
            </a: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200" b="1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7504" y="6381328"/>
            <a:ext cx="87849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Эффективность газо-баллонного оборудования 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JPS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навигатора составляет   6 709 500 тенге</a:t>
            </a:r>
            <a:r>
              <a:rPr lang="en-US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год.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07504" y="35614"/>
            <a:ext cx="8928992" cy="5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по мероприятию « Внедрение технологического и энергетического оборудования»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4" descr="1_20160815-0005.jpe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4463163"/>
            <a:ext cx="2763580" cy="1944215"/>
          </a:xfrm>
        </p:spPr>
      </p:pic>
      <p:pic>
        <p:nvPicPr>
          <p:cNvPr id="10" name="Рисунок 5" descr="1_20160815-0004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03" y="4451963"/>
            <a:ext cx="2202225" cy="195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8" y="1668075"/>
            <a:ext cx="3533330" cy="346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20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7204" y="964178"/>
            <a:ext cx="86258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целях быстрого восстановления дорожного покрытия после аварийных работах был приобретен асфальтоукладчик который имеет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высокую скорость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ремонта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дорожных покрытий и значительное сокращение затрат на </a:t>
            </a:r>
            <a:r>
              <a:rPr lang="ru-RU" sz="12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восстановление дорожного покрытия. </a:t>
            </a:r>
            <a:r>
              <a:rPr lang="ru-RU" sz="12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Также их применение позволяет повысить качество готового покрытия.</a:t>
            </a:r>
            <a:endParaRPr lang="ru-RU" sz="1200" b="1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79512" y="44624"/>
            <a:ext cx="8733578" cy="58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6" tIns="47893" rIns="95786" bIns="47893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Реализованные проекты по мероприятию « Внедрение технологического и энергетического оборудования»</a:t>
            </a:r>
            <a:endParaRPr lang="ru-RU" alt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\\Newserver\мониторинг\МОНИТОРИНГ 2019\ТЕНДЕР\Фотографии по объектам субсидии\IMG-20190415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3265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\\Newserver\мониторинг\МОНИТОРИНГ 2019\ТЕНДЕР\Фотографии по объектам субсидии\IMG-20190415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492896"/>
            <a:ext cx="39090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6898" y="188640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финансово-экономических показатели деятельности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ТОО «Водные ресурсы – Маркетинг» за 2018 г,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41238"/>
              </p:ext>
            </p:extLst>
          </p:nvPr>
        </p:nvGraphicFramePr>
        <p:xfrm>
          <a:off x="429599" y="1124744"/>
          <a:ext cx="8494664" cy="5301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627"/>
                <a:gridCol w="5894030"/>
                <a:gridCol w="2048007"/>
              </a:tblGrid>
              <a:tr h="235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п/н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Наименование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Сумма, млн.тенге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7 521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6 169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Прибыль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1 352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Амортизационные отчисления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2 113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Субсидия Правительства РК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735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Заемные средства Европейского Банка Реконструкции и Развития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2 054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Источник инвестициионной программы, всего в т.ч.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6 254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Возврат заемных сердств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1 916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Расходы на выплаты вознаграждения за заёмные средства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123 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Инвестиционная программа для реализаций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4 214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Основные средства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45 336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22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" y="14821"/>
            <a:ext cx="903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Удельный вес затрат тарифных смет на услуги подачи воды по распределительным сетям за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 (млн.тенге)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6121591"/>
            <a:ext cx="85028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67%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затрат тарифных смет на услуги водоснабжения за 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2018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год составляют налоги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, восстановление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основных 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фондов, капитальный ремонт, затраты на вознаграждения и возврата основного долга</a:t>
            </a:r>
            <a:endParaRPr lang="ru-RU" sz="1400" b="1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1915989"/>
              </p:ext>
            </p:extLst>
          </p:nvPr>
        </p:nvGraphicFramePr>
        <p:xfrm>
          <a:off x="179511" y="644062"/>
          <a:ext cx="8856789" cy="549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18519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Удельный вес затрат тарифных смет на услуги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отвода сточных вод  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2018 год (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1006568"/>
              </p:ext>
            </p:extLst>
          </p:nvPr>
        </p:nvGraphicFramePr>
        <p:xfrm>
          <a:off x="251520" y="820539"/>
          <a:ext cx="8793778" cy="505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6306" y="6021288"/>
            <a:ext cx="89289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63%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затрат тарифных смет на услуги 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водоотведения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за 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2018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год составляют налоги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, восстановление </a:t>
            </a:r>
            <a:r>
              <a:rPr lang="ru-RU" sz="1400" b="1" i="1" dirty="0">
                <a:solidFill>
                  <a:srgbClr val="FF0000"/>
                </a:solidFill>
                <a:latin typeface="Arial" charset="0"/>
              </a:rPr>
              <a:t>основных </a:t>
            </a:r>
            <a:r>
              <a:rPr lang="ru-RU" sz="1400" b="1" i="1" dirty="0" smtClean="0">
                <a:solidFill>
                  <a:srgbClr val="FF0000"/>
                </a:solidFill>
                <a:latin typeface="Arial" charset="0"/>
              </a:rPr>
              <a:t>фондов, капитальный ремонт и затраты на вознаграждения и возврата основного долга</a:t>
            </a:r>
            <a:endParaRPr lang="ru-RU" sz="14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52290"/>
              </p:ext>
            </p:extLst>
          </p:nvPr>
        </p:nvGraphicFramePr>
        <p:xfrm>
          <a:off x="431540" y="574740"/>
          <a:ext cx="8352927" cy="60479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159"/>
                <a:gridCol w="3132930"/>
                <a:gridCol w="550819"/>
                <a:gridCol w="1171361"/>
                <a:gridCol w="1171361"/>
                <a:gridCol w="990079"/>
                <a:gridCol w="955218"/>
              </a:tblGrid>
              <a:tr h="394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b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показателей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75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Утвержденный ТС на</a:t>
                      </a:r>
                      <a:r>
                        <a:rPr lang="ru-RU" sz="75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услуги </a:t>
                      </a:r>
                      <a:r>
                        <a:rPr lang="ru-RU" sz="75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подачи воды </a:t>
                      </a:r>
                      <a:r>
                        <a:rPr lang="ru-RU" sz="75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распределительным сетям</a:t>
                      </a:r>
                      <a:endParaRPr lang="ru-RU" sz="75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 исполнения ТС на услуги </a:t>
                      </a:r>
                      <a:r>
                        <a:rPr lang="ru-RU" sz="75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подачи воды </a:t>
                      </a:r>
                      <a:r>
                        <a:rPr lang="ru-RU" sz="7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распределительным сетям</a:t>
                      </a:r>
                      <a:endParaRPr lang="ru-RU" sz="75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Разница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в 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1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на оказание услуг ВСЕГО: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т.т.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3077585,9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3069818,9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-7767,0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-0,25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Материальные затраты всего,  в  т. ч :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176143,1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174927,1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-0,69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химреагенты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20394,0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20394,6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материалы на текущую эксплуатацию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42343,1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41088,1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-1255,0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-2,96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энергия покупная 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113406,0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113444,4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на оплату труда, в том числе: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113406,4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113317,5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-0,08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заработная плата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111900,4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111828,3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-0,06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социальное страхование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1506,0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1489,2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-1,12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1424998,0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1425716,8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Капитальный ремонт,не привод к увелич стоим основ средств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193641,9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187742,3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-5899,6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-3,05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стор. орг. по эксплуатации сетей и сооружений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103992,6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106324,7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2,24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 по тех обслуживанию участков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520599,6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514355,3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-6244,3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-1,20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по транспортировке воды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427010,4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431620,0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1,08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затраты, в т.ч.: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117793,7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115815,2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-1978,5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-1,68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расходы по содержанию автотранспорта и спецтехники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92548,5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91181,3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-1367,2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-1,48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охрана труда и ТБ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19711,7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18945,1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-3,89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8.3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другие  затраты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5533,5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5688,8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периода,  ВСЕГО: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778162,0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788029,1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9867,1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1,27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Общие и адм  расходы,  в том числе: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359877,6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358140,3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-1737,3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-0,48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зарплата адм персонала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79324,9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80350,3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1,29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услуги банка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3555,0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3576,1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амортизация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12377,8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12377,8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электроэнергия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3293,5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3214,6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-2,40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расходы по содержанию автотранспорта и спецтехники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8797,6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8597,5</a:t>
                      </a:r>
                      <a:endParaRPr lang="ru-RU" sz="75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-2,27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коммунальные услуги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884,8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866,7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-2,05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связь, печать 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4035,0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3918,2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-2,89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командировочные расходы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3841,8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3729,9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-2,91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9.9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налоги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193651,7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192944,4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-0,37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9.10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аудиторские услуги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9.11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другие расходы 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48118,9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46568,2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-1550,7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-3,22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содержание службы сбыта, в том числе: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418284,4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429888,8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11604,4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заработная плата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41494,7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41280,3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-0,52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амортизация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9601,1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9636,6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0,37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материалы на текущую эксплуатацию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5891,8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5833,7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-0,99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услуги  контролеров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315724,2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327218,4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11494,2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3,64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расходы по содержанию автотранспорта и спецтехники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6893,8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6794,5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-1,44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10.6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другие  затраты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38678,8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39125,3</a:t>
                      </a:r>
                      <a:endParaRPr lang="ru-RU" sz="75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1,15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выплаты вознаграждения за заёмные средства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294929,4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169401,5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-125527,9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-42,56</a:t>
                      </a:r>
                    </a:p>
                  </a:txBody>
                  <a:tcPr marL="9525" marR="9525" marT="9525" marB="0" anchor="ctr"/>
                </a:tc>
              </a:tr>
              <a:tr h="131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US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затрат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4150677,3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4027249,5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-123427,8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-2,97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1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Прибыль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1385247,4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1492282,3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107034,8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7,73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доходов 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5535924,7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5519531,8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-16392,9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-0,30</a:t>
                      </a:r>
                    </a:p>
                  </a:txBody>
                  <a:tcPr marL="9525" marR="9525" marT="9525" marB="0" anchor="ctr"/>
                </a:tc>
              </a:tr>
              <a:tr h="117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VII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Объём  подъёма  воды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т.мЗ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54809,4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54658,3</a:t>
                      </a:r>
                      <a:endParaRPr lang="ru-RU" sz="75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-0,28</a:t>
                      </a:r>
                    </a:p>
                  </a:txBody>
                  <a:tcPr marL="9525" marR="9525" marT="9525" marB="0" anchor="ctr"/>
                </a:tc>
              </a:tr>
              <a:tr h="1178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VIII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Нормативные технические потери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16,08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16,08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</a:tr>
              <a:tr h="117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т.м3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8810,9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8791,5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-0,22</a:t>
                      </a:r>
                    </a:p>
                  </a:txBody>
                  <a:tcPr marL="9525" marR="9525" marT="9525" marB="0" anchor="ctr"/>
                </a:tc>
              </a:tr>
              <a:tr h="131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IX</a:t>
                      </a:r>
                      <a:endParaRPr lang="en-US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оказываемых услуг всего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т.мЗ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45998,5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45866,8</a:t>
                      </a:r>
                      <a:endParaRPr lang="ru-RU" sz="75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-131,7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-0,29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-1905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сполнения тарифной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сметы на услуги подачи воды по распределительным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сетям за 2018 год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62545"/>
              </p:ext>
            </p:extLst>
          </p:nvPr>
        </p:nvGraphicFramePr>
        <p:xfrm>
          <a:off x="431540" y="726059"/>
          <a:ext cx="8352927" cy="60097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159"/>
                <a:gridCol w="3132930"/>
                <a:gridCol w="550819"/>
                <a:gridCol w="1171361"/>
                <a:gridCol w="1171361"/>
                <a:gridCol w="990079"/>
                <a:gridCol w="955218"/>
              </a:tblGrid>
              <a:tr h="342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7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br>
                        <a:rPr lang="ru-RU" sz="7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7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показателей</a:t>
                      </a:r>
                      <a:endParaRPr lang="ru-RU" sz="7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7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7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Утвержденный ТС на услуги  </a:t>
                      </a: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отвода сточных вод</a:t>
                      </a:r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Утвержденный ТС на услуги  </a:t>
                      </a:r>
                      <a:r>
                        <a:rPr lang="ru-RU" sz="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отвода сточных вод</a:t>
                      </a:r>
                      <a:endParaRPr lang="ru-RU" sz="700" b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Разница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в 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на оказание услуг ВСЕГО: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т.т.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1397192,0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1399505,0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Материальные затраты всего,  в  т. ч :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111776,1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110511,2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-1264,9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-1,13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химреагенты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6250,0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6249,1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-0,01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материалы на текущую эксплуатацию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18888,8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18955,9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энергия покупная 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86637,3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85306,2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-1331,1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-1,54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Затраты на оплату труда, в том числе: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8499,2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8205,0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-3,46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заработная плата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8370,0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8075,7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-3,52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социальное страхование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129,2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129,3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655168,2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654650,2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-0,08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Капитальный ремонт,не привод к увелич стоим основ средств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203360,1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202296,8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-1063,3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-0,52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стор. орг. по эксплуатации сетей и сооружений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38204,1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36543,4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-1660,7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-4,35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 по тех обслуживанию участков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169644,0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177061,7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7417,7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4,37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по транспортировке воды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170042,0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170042,0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затраты, в т.ч.: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40498,3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40194,7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-0,75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расходы по содержанию автотранспорта и спецтехники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31976,7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31799,1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-177,6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-0,56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охрана труда и ТБ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6215,5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6130,6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-84,9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-1,37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экологическое страхование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1145,0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1137,7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-0,64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другие  затраты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1161,1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1127,3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-2,91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US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периода,  ВСЕГО: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504485,5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504310,1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-0,03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Общие и адм  расходы,  в том числе: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298464,8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292574,1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-5890,7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-1,97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зарплата адм персонала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39070,5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39575,5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1,29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услуги банка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1751,0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1761,4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амортизация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6096,5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6096,5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электроэнергия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1622,1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1583,3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-2,39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расходы по содержанию автотранспорта и спецтехники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4333,2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4234,6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-2,28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9.6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коммунальные услуги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435,8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426,9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-2,04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связь, печать 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1987,4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1929,9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-2,89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9.8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командировочные расходы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1892,2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1837,1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-2,91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9.9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налоги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216592,3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211208,4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-5383,9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-2,49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9.10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аудиторские услуги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983,4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983,4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9.11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другие расходы 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23700,4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22937,1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-3,22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содержание службы сбыта, в том числе: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206020,7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211736,0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2,77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10.1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заработная плата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20437,7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20332,1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-0,52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амортизация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4728,9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4746,3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0,37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материалы на текущую эксплуатацию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2901,9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2873,3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-0,99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услуги  контролеров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155506,0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161167,0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3,64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расходы по содержанию автотранспорта и спецтехники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3395,4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3346,5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-1,44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10.6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другие  затраты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19050,8</a:t>
                      </a:r>
                      <a:endParaRPr lang="ru-RU" sz="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19270,8</a:t>
                      </a:r>
                      <a:endParaRPr lang="ru-RU" sz="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1,16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US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выплаты вознаграждения за заёмные средства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98309,8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237886,9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139577,2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141,98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US" sz="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затрат</a:t>
                      </a:r>
                      <a:endParaRPr lang="ru-RU" sz="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1999987,2</a:t>
                      </a:r>
                      <a:endParaRPr lang="ru-RU" sz="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2141702,0</a:t>
                      </a:r>
                      <a:endParaRPr lang="ru-RU" sz="9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141714,8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7,09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Прибыль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-140602,3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-140602,3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US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доходов 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-"-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1999987,2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2001099,7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IX</a:t>
                      </a:r>
                      <a:endParaRPr lang="en-US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оказываемых услуг всего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т.мЗ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25154,5</a:t>
                      </a:r>
                      <a:endParaRPr lang="ru-RU" sz="8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25157,2</a:t>
                      </a:r>
                      <a:endParaRPr lang="ru-RU" sz="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4" marR="3274" marT="32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8701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Исполнения тарифной сметы на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услуги  отвода сточных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 за 2018 год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ДИНАМИКА </a:t>
            </a:r>
          </a:p>
          <a:p>
            <a:pPr algn="ctr" fontAlgn="base">
              <a:spcAft>
                <a:spcPct val="0"/>
              </a:spcAft>
            </a:pP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объемов оказанных услуг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подачи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воды по распределительным сетям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 группам за 2017-2018гг</a:t>
            </a:r>
            <a:endParaRPr lang="kk-KZ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73645"/>
              </p:ext>
            </p:extLst>
          </p:nvPr>
        </p:nvGraphicFramePr>
        <p:xfrm>
          <a:off x="20024" y="1700808"/>
          <a:ext cx="3816423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7184" y="1208585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(45866,6 тыс.м </a:t>
            </a:r>
            <a:r>
              <a:rPr lang="kk-KZ" sz="1600" b="1" u="sng" baseline="4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kk-KZ" sz="16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16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76617957"/>
              </p:ext>
            </p:extLst>
          </p:nvPr>
        </p:nvGraphicFramePr>
        <p:xfrm>
          <a:off x="3995936" y="2204864"/>
          <a:ext cx="5148064" cy="43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652901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(млн.м3)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СЛАЙД27 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ДИНАМИКА </a:t>
            </a:r>
          </a:p>
          <a:p>
            <a:pPr algn="ctr" fontAlgn="base">
              <a:spcAft>
                <a:spcPct val="0"/>
              </a:spcAft>
            </a:pP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объемов оказанных услуг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отвода сточных вод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 группам за 2017-2018гг</a:t>
            </a:r>
            <a:endParaRPr lang="kk-KZ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52710"/>
              </p:ext>
            </p:extLst>
          </p:nvPr>
        </p:nvGraphicFramePr>
        <p:xfrm>
          <a:off x="92609" y="1984371"/>
          <a:ext cx="4263367" cy="470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3608" y="1494963"/>
            <a:ext cx="2256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(25157,8 тыс.м </a:t>
            </a:r>
            <a:r>
              <a:rPr lang="kk-KZ" b="1" u="sng" baseline="4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kk-KZ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0950636"/>
              </p:ext>
            </p:extLst>
          </p:nvPr>
        </p:nvGraphicFramePr>
        <p:xfrm>
          <a:off x="4211960" y="2204864"/>
          <a:ext cx="49320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645333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(млн.м3)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28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528" y="-27384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Качество питьевой воды г. Шымкент.</a:t>
            </a:r>
            <a:endParaRPr lang="ru-RU" sz="1600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67616"/>
              </p:ext>
            </p:extLst>
          </p:nvPr>
        </p:nvGraphicFramePr>
        <p:xfrm>
          <a:off x="106192" y="332656"/>
          <a:ext cx="8930304" cy="624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4"/>
                <a:gridCol w="2170494"/>
                <a:gridCol w="1368353"/>
                <a:gridCol w="2170488"/>
                <a:gridCol w="1590618"/>
                <a:gridCol w="1136157"/>
              </a:tblGrid>
              <a:tr h="556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№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измерения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ПДК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соответствия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ГОСТ 2874-82 ''Вода питьевая''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Санитарные правила </a:t>
                      </a:r>
                    </a:p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№ 209 от 16.03.2015 г.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Питьевая вода г. Шымкент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Температура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град.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12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Запах при 20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</a:t>
                      </a: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Запах при 60</a:t>
                      </a:r>
                      <a:r>
                        <a:rPr lang="ru-RU" sz="1100" b="1" baseline="30000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Привкус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балл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Цветность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град.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20(35)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Мутность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1,5(2,0)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2,6(3,5)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7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Остаточный активный хлор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0,3-0,5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0,3-0,5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0,2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8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рН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рН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6,0-9,0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6,0-9,0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7,45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9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Бериллий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Бор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Железо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0,3(1,0)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Марганец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0,1(0,5)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Жесткость общая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ммоль/дм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7,0-(10,0)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7,0(10,0)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3,7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Нитраты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45,0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45,0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8,6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Молибден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Медь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17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Мышьяк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18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Перманганатная окисляемость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0,21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19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Свинец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  <a:tr h="27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Цинк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5,0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51807"/>
              </p:ext>
            </p:extLst>
          </p:nvPr>
        </p:nvGraphicFramePr>
        <p:xfrm>
          <a:off x="5651500" y="1000125"/>
          <a:ext cx="3316288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1" name="Лист" r:id="rId4" imgW="8696399" imgH="5343641" progId="Excel.Sheet.8">
                  <p:embed/>
                </p:oleObj>
              </mc:Choice>
              <mc:Fallback>
                <p:oleObj name="Лист" r:id="rId4" imgW="8696399" imgH="53436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000125"/>
                        <a:ext cx="3316288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467544" y="2032895"/>
            <a:ext cx="6286274" cy="531323"/>
            <a:chOff x="971" y="1395"/>
            <a:chExt cx="2861" cy="332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1157" y="1546"/>
              <a:ext cx="20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306" tIns="52153" rIns="104306" bIns="52153">
              <a:spAutoFit/>
            </a:bodyPr>
            <a:lstStyle>
              <a:lvl1pPr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ru-RU" altLang="ru-RU" sz="1200" b="1" i="1" u="sng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(в </a:t>
              </a:r>
              <a:r>
                <a:rPr lang="ru-RU" altLang="ru-RU" sz="1200" b="1" i="1" u="sng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т.ч</a:t>
              </a:r>
              <a:r>
                <a:rPr lang="ru-RU" altLang="ru-RU" sz="1200" b="1" i="1" u="sng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за счет ЕБРР с нарастающим итогом)</a:t>
              </a:r>
            </a:p>
          </p:txBody>
        </p:sp>
        <p:sp>
          <p:nvSpPr>
            <p:cNvPr id="14344" name="Rectangle 9"/>
            <p:cNvSpPr>
              <a:spLocks noChangeArrowheads="1"/>
            </p:cNvSpPr>
            <p:nvPr/>
          </p:nvSpPr>
          <p:spPr bwMode="auto">
            <a:xfrm>
              <a:off x="972" y="1621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5" name="Text Box 5"/>
            <p:cNvSpPr txBox="1">
              <a:spLocks noChangeArrowheads="1"/>
            </p:cNvSpPr>
            <p:nvPr/>
          </p:nvSpPr>
          <p:spPr bwMode="auto">
            <a:xfrm>
              <a:off x="1120" y="1395"/>
              <a:ext cx="271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42988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ru-RU" altLang="ru-RU" sz="1200" b="1" i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(общая сумма средств с нарастающим итогом)</a:t>
              </a:r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971" y="1440"/>
              <a:ext cx="96" cy="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159390" y="116632"/>
            <a:ext cx="8893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Инвестиции на строительство, реконструкцию, модернизацию и обновление основных фондов водопроводно-канализационного хозяйства г.Шымкент (млн.тенге без НДС) </a:t>
            </a:r>
            <a:endParaRPr lang="ru-RU" altLang="ru-RU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07504" y="1147391"/>
            <a:ext cx="571021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  Для привлечения инвестиции инвестиций на реконструкцию и модернизацию системы водоснабжения и водоотведения за 2009-2018 гг. подписано с Европейским банком реконструкции и развития (ЕБРР) 5 договоров на общую сумму 13,6 </a:t>
            </a:r>
            <a:r>
              <a:rPr lang="ru-RU" altLang="ru-RU" sz="1100" b="1" dirty="0" err="1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млрд.тенге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со ставкой вознаграждения 5,5 % годовых, сроком на 13 лет.</a:t>
            </a:r>
            <a:endParaRPr lang="ru-RU" alt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34" y="2956508"/>
            <a:ext cx="34215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u="sng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Результаты </a:t>
            </a:r>
            <a:r>
              <a:rPr lang="ru-RU" sz="1100" b="1" i="1" u="sng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вложенных инвестиций</a:t>
            </a:r>
            <a:r>
              <a:rPr lang="ru-RU" sz="1100" b="1" i="1" u="sng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:</a:t>
            </a:r>
            <a:endParaRPr lang="ru-RU" sz="1100" b="1" i="1" u="sng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66235"/>
              </p:ext>
            </p:extLst>
          </p:nvPr>
        </p:nvGraphicFramePr>
        <p:xfrm>
          <a:off x="94602" y="3652911"/>
          <a:ext cx="2677198" cy="150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42994" y="3652911"/>
            <a:ext cx="18373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Снижение износа</a:t>
            </a:r>
            <a:endParaRPr lang="ru-RU" sz="9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71956"/>
              </p:ext>
            </p:extLst>
          </p:nvPr>
        </p:nvGraphicFramePr>
        <p:xfrm>
          <a:off x="107504" y="5424419"/>
          <a:ext cx="3060853" cy="129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513881" y="3404592"/>
            <a:ext cx="2309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Снижение аварийности/засора (случай/км)</a:t>
            </a:r>
            <a:endParaRPr lang="ru-RU" sz="9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63166"/>
              </p:ext>
            </p:extLst>
          </p:nvPr>
        </p:nvGraphicFramePr>
        <p:xfrm>
          <a:off x="3419872" y="3770464"/>
          <a:ext cx="2649535" cy="15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55973"/>
              </p:ext>
            </p:extLst>
          </p:nvPr>
        </p:nvGraphicFramePr>
        <p:xfrm>
          <a:off x="3549213" y="5262838"/>
          <a:ext cx="2608643" cy="147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29981"/>
              </p:ext>
            </p:extLst>
          </p:nvPr>
        </p:nvGraphicFramePr>
        <p:xfrm>
          <a:off x="6681083" y="4089187"/>
          <a:ext cx="2280352" cy="117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650592" y="3699077"/>
            <a:ext cx="2138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Снижение нормативно-технических потерь</a:t>
            </a:r>
            <a:endParaRPr lang="ru-RU" sz="9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85907"/>
              </p:ext>
            </p:extLst>
          </p:nvPr>
        </p:nvGraphicFramePr>
        <p:xfrm>
          <a:off x="6576095" y="5609085"/>
          <a:ext cx="2429563" cy="11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630907" y="5239753"/>
            <a:ext cx="221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Снижение удельной нормы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900" b="1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эл.энергии</a:t>
            </a:r>
            <a:r>
              <a:rPr lang="ru-RU" sz="9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(квт/м3)</a:t>
            </a:r>
            <a:endParaRPr lang="ru-RU" sz="9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453668" y="4994983"/>
            <a:ext cx="15919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Водопроводные сети</a:t>
            </a:r>
            <a:endParaRPr lang="ru-RU" sz="9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246552" y="6578742"/>
            <a:ext cx="18373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Канализационные  сети</a:t>
            </a:r>
            <a:endParaRPr lang="ru-RU" sz="9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29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51520" y="44624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АНАЛИЗ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размеров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начисленных сумм за услуги водоснабжения 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водоотведения на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1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человека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в среднем за 2018 года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по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г.Шымкент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44855"/>
              </p:ext>
            </p:extLst>
          </p:nvPr>
        </p:nvGraphicFramePr>
        <p:xfrm>
          <a:off x="251520" y="1052735"/>
          <a:ext cx="8568952" cy="53285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48492"/>
                <a:gridCol w="1191409"/>
                <a:gridCol w="1191409"/>
                <a:gridCol w="1191409"/>
                <a:gridCol w="1191409"/>
                <a:gridCol w="1191409"/>
                <a:gridCol w="1263415"/>
              </a:tblGrid>
              <a:tr h="1901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Границы размеров начисленных сумм, тенге в месяц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Средне годовое кол-во абонентов (семей)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Средне месячная начисленная сумма, тыс.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Средне месячная начисленная сумма на 1 абонента (семью),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Средне годовое кол-во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Средне месячная начисленная сумма на 1 человека, тенге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% оплачивающих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менее</a:t>
                      </a:r>
                      <a:r>
                        <a:rPr lang="ru-RU" sz="18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400</a:t>
                      </a:r>
                      <a:r>
                        <a:rPr lang="ru-RU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тенге</a:t>
                      </a:r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103915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118140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1137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519860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227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64,2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от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400тенге</a:t>
                      </a:r>
                    </a:p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до 600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тенге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38686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73070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1889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150099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487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18,5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от </a:t>
                      </a:r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600 </a:t>
                      </a:r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тенге до 800 тенге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19729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43337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2197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63140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686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7,8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свыше 800 тенге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31770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113821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3583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77125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1476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9,5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4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194100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348368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1795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810224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430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100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30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7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615434" y="1344786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150 тенге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92981" y="1344786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8,8 </a:t>
            </a:r>
            <a:r>
              <a:rPr lang="ru-RU" altLang="ru-RU" sz="1400" b="1" dirty="0" err="1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тиын</a:t>
            </a:r>
            <a:endParaRPr lang="ru-RU" altLang="ru-RU" sz="1400" b="1" dirty="0">
              <a:solidFill>
                <a:srgbClr val="FF0000"/>
              </a:solidFill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542409" y="3616499"/>
            <a:ext cx="147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Бутилированная вода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96626" y="179929"/>
            <a:ext cx="835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Сравнение стоимости питьевой воды ТОО «Водные ресурсы-Маркетинг», бутилированной воды и пачки сигарет</a:t>
            </a: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7474396" y="3616499"/>
            <a:ext cx="1101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Пачка сигарет</a:t>
            </a:r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7420421" y="1344786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400 тенге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40184" y="3327574"/>
            <a:ext cx="7413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 литр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1701" y="3847331"/>
            <a:ext cx="2166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Вода ТОО «Водные ресурсы-Маркетинг» </a:t>
            </a:r>
            <a:r>
              <a:rPr lang="ru-RU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тариф для населения </a:t>
            </a:r>
            <a:r>
              <a:rPr lang="ru-RU" altLang="ru-RU" sz="1200" b="1" i="1" u="sng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88,17 </a:t>
            </a:r>
            <a:r>
              <a:rPr lang="ru-RU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тенге</a:t>
            </a:r>
            <a:r>
              <a:rPr lang="en-US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/</a:t>
            </a:r>
            <a:r>
              <a:rPr lang="ru-RU" altLang="ru-RU" sz="1200" b="1" i="1" u="sng" dirty="0" err="1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м.куб</a:t>
            </a:r>
            <a:r>
              <a:rPr lang="ru-RU" altLang="ru-RU" sz="1200" b="1" i="1" u="sng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charset="0"/>
              </a:rPr>
              <a:t> </a:t>
            </a:r>
          </a:p>
          <a:p>
            <a:pPr algn="ctr"/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Arial" charset="0"/>
            </a:endParaRPr>
          </a:p>
        </p:txBody>
      </p:sp>
      <p:pic>
        <p:nvPicPr>
          <p:cNvPr id="22538" name="Picture 2" descr="C:\Users\Заманбек.WRM.000\Desktop\Презентация Парламент\Новая папка (2)\55145caf4804b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" y="1709911"/>
            <a:ext cx="12382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 descr="C:\Users\Заманбек.WRM.000\Desktop\Презентация Парламент\Новая папка (2)\bottle_PNG20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34" y="1689274"/>
            <a:ext cx="12128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C:\Users\Заманбек.WRM.000\Desktop\Презентация Парламент\Новая папка (2)\e6adc318a93bc1d321cd1569655a47ef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59" y="1709911"/>
            <a:ext cx="195103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12444"/>
              </p:ext>
            </p:extLst>
          </p:nvPr>
        </p:nvGraphicFramePr>
        <p:xfrm>
          <a:off x="423863" y="4271963"/>
          <a:ext cx="4989512" cy="218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42" name="Прямоугольник 2"/>
          <p:cNvSpPr>
            <a:spLocks noChangeArrowheads="1"/>
          </p:cNvSpPr>
          <p:nvPr/>
        </p:nvSpPr>
        <p:spPr bwMode="auto">
          <a:xfrm>
            <a:off x="5724525" y="4724400"/>
            <a:ext cx="33131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64,2% </a:t>
            </a:r>
            <a:r>
              <a:rPr lang="ru-RU" altLang="ru-RU" sz="1100" b="1" dirty="0">
                <a:solidFill>
                  <a:srgbClr val="FF0000"/>
                </a:solidFill>
                <a:latin typeface="Arial" charset="0"/>
                <a:cs typeface="Arial" charset="0"/>
              </a:rPr>
              <a:t>всех потребителей фактически </a:t>
            </a:r>
            <a:r>
              <a:rPr lang="ru-RU" altLang="ru-RU" sz="11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оплачивает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b="1" dirty="0">
                <a:solidFill>
                  <a:srgbClr val="000099"/>
                </a:solidFill>
                <a:latin typeface="Arial" charset="0"/>
                <a:cs typeface="Arial" charset="0"/>
              </a:rPr>
              <a:t>за услуги водоснабжения и водоотведения на одного человека по </a:t>
            </a: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227 </a:t>
            </a:r>
            <a:r>
              <a:rPr lang="ru-RU" altLang="ru-RU" sz="1100" b="1" dirty="0">
                <a:solidFill>
                  <a:srgbClr val="000099"/>
                </a:solidFill>
                <a:latin typeface="Arial" charset="0"/>
                <a:cs typeface="Arial" charset="0"/>
              </a:rPr>
              <a:t>тенге в месяц, что является очень низким показателем по республике. </a:t>
            </a:r>
            <a:r>
              <a:rPr lang="ru-RU" altLang="ru-RU" sz="12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Это  составляет </a:t>
            </a:r>
            <a:r>
              <a:rPr lang="ru-RU" altLang="ru-RU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0,27 % </a:t>
            </a:r>
            <a:r>
              <a:rPr lang="ru-RU" altLang="ru-RU" sz="12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от среднедушевого номинального денежного дохода населения</a:t>
            </a:r>
          </a:p>
          <a:p>
            <a:pPr algn="just"/>
            <a:endParaRPr lang="ru-RU" altLang="ru-RU" sz="1100" b="1" u="sng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4788024" y="4355163"/>
            <a:ext cx="4249614" cy="2314198"/>
          </a:xfrm>
          <a:prstGeom prst="leftArrow">
            <a:avLst>
              <a:gd name="adj1" fmla="val 83214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34" y="1754361"/>
            <a:ext cx="1344612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5759896" y="3322811"/>
            <a:ext cx="9001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 литр</a:t>
            </a:r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3862834" y="3616499"/>
            <a:ext cx="134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Дизельное топливо</a:t>
            </a:r>
            <a:endParaRPr lang="ru-RU" altLang="ru-RU" sz="1200" b="1" dirty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3862834" y="1335261"/>
            <a:ext cx="1344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191 </a:t>
            </a:r>
            <a:r>
              <a:rPr lang="ru-RU" altLang="ru-RU" sz="1400" b="1" dirty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тенге</a:t>
            </a:r>
          </a:p>
        </p:txBody>
      </p:sp>
      <p:sp>
        <p:nvSpPr>
          <p:cNvPr id="22548" name="Rectangle 18"/>
          <p:cNvSpPr>
            <a:spLocks noChangeArrowheads="1"/>
          </p:cNvSpPr>
          <p:nvPr/>
        </p:nvSpPr>
        <p:spPr bwMode="auto">
          <a:xfrm>
            <a:off x="1979712" y="1344786"/>
            <a:ext cx="1510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25,32  </a:t>
            </a:r>
            <a:r>
              <a:rPr lang="ru-RU" altLang="ru-RU" sz="1400" b="1" dirty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тенге</a:t>
            </a:r>
          </a:p>
        </p:txBody>
      </p:sp>
      <p:pic>
        <p:nvPicPr>
          <p:cNvPr id="2254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/>
          <a:stretch>
            <a:fillRect/>
          </a:stretch>
        </p:blipFill>
        <p:spPr bwMode="auto">
          <a:xfrm>
            <a:off x="2157859" y="1776586"/>
            <a:ext cx="12382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2051720" y="3630786"/>
            <a:ext cx="1438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Электро</a:t>
            </a:r>
            <a:r>
              <a:rPr lang="ru-RU" altLang="ru-RU" sz="1200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энергия</a:t>
            </a:r>
          </a:p>
        </p:txBody>
      </p:sp>
      <p:sp>
        <p:nvSpPr>
          <p:cNvPr id="22551" name="Rectangle 7"/>
          <p:cNvSpPr>
            <a:spLocks noChangeArrowheads="1"/>
          </p:cNvSpPr>
          <p:nvPr/>
        </p:nvSpPr>
        <p:spPr bwMode="auto">
          <a:xfrm>
            <a:off x="2279303" y="3291061"/>
            <a:ext cx="9001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 кВт</a:t>
            </a:r>
          </a:p>
        </p:txBody>
      </p:sp>
      <p:sp>
        <p:nvSpPr>
          <p:cNvPr id="22552" name="Rectangle 7"/>
          <p:cNvSpPr>
            <a:spLocks noChangeArrowheads="1"/>
          </p:cNvSpPr>
          <p:nvPr/>
        </p:nvSpPr>
        <p:spPr bwMode="auto">
          <a:xfrm>
            <a:off x="4085084" y="3335511"/>
            <a:ext cx="9001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FF0000"/>
                </a:solidFill>
                <a:ea typeface="Meiryo UI" pitchFamily="34" charset="-128"/>
                <a:cs typeface="Meiryo UI" pitchFamily="34" charset="-128"/>
              </a:rPr>
              <a:t>1 литр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3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5518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Прогноз снижения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уровня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износа в %,  нормативно-технических потерь в %, количества повреждений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сетях водоснабжения на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долгосрочный период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2017-2021гг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530886"/>
              </p:ext>
            </p:extLst>
          </p:nvPr>
        </p:nvGraphicFramePr>
        <p:xfrm>
          <a:off x="175435" y="548680"/>
          <a:ext cx="8749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78889"/>
              </p:ext>
            </p:extLst>
          </p:nvPr>
        </p:nvGraphicFramePr>
        <p:xfrm>
          <a:off x="312485" y="4221088"/>
          <a:ext cx="8749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7971" y="376261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Прогноз снижения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уровня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износа в %, количества повреждений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сетях водоотведения  </a:t>
            </a:r>
            <a:r>
              <a:rPr lang="ru-RU" sz="1400" b="1" dirty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на долгосрочный период </a:t>
            </a: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anose="020B0604020202020204" pitchFamily="34" charset="0"/>
              </a:rPr>
              <a:t>2017-2021гг</a:t>
            </a:r>
            <a:endParaRPr lang="ru-RU" sz="1400" b="1" dirty="0">
              <a:solidFill>
                <a:srgbClr val="FF000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32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82568"/>
              </p:ext>
            </p:extLst>
          </p:nvPr>
        </p:nvGraphicFramePr>
        <p:xfrm>
          <a:off x="330055" y="915305"/>
          <a:ext cx="8568951" cy="474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19"/>
                <a:gridCol w="4899365"/>
                <a:gridCol w="1248641"/>
                <a:gridCol w="1031863"/>
                <a:gridCol w="1031863"/>
              </a:tblGrid>
              <a:tr h="473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р/с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 потребителей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Утвержден-</a:t>
                      </a:r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ный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Действу-</a:t>
                      </a:r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ющий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Отклоне-ние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%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01.01.19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01.01.19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водохозяйственной 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49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г.Шымкент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139,67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1-группа Население и теплоснабжающие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87,47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2-группа Государственные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386,62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386,62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3-группа Все остальные, не включенные 1 и 2 группы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298,18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268,36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ТОО Сайрам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Тазалық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Таскудук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БАК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33,52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6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канализационной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4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г.Шымкент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79,03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1-группа Население и теплоснабжающие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2-группа Государственные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3-группа Все остальные, не включенные 1 и 2 группы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152,02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136,82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8" marR="6878" marT="6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Прейскурант  тарифов на услуги водоснабжения  и канализации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ТОО «Водные ресурсы-Маркетинг»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01.01.2019г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77164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Несмотря  на высокую изношенность водопроводных и канализационных сетей,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1 января 2019 года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мы снизили тарифы на услуги</a:t>
            </a:r>
            <a:r>
              <a:rPr lang="kk-KZ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водоснабжения и канализации </a:t>
            </a:r>
            <a:r>
              <a:rPr lang="kk-KZ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33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32656"/>
            <a:ext cx="77724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Планы на долгосрочный период 2019-2021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гг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Реконструкция водопроводных сетей </a:t>
            </a:r>
            <a:r>
              <a:rPr lang="ru-RU" b="1" dirty="0" smtClean="0">
                <a:solidFill>
                  <a:srgbClr val="FF3300"/>
                </a:solidFill>
                <a:latin typeface="Century Gothic" pitchFamily="34" charset="0"/>
                <a:cs typeface="Arial" pitchFamily="34" charset="0"/>
              </a:rPr>
              <a:t>52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км.;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Реконструкция канализационных сетей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6,6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км.;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Замена изношенных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насосов на более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экономичные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70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шт.;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Восстановление электросетей мощностью 6 </a:t>
            </a:r>
            <a:r>
              <a:rPr lang="ru-RU" b="1" dirty="0" err="1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кВ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и трансформаторных подстанций </a:t>
            </a:r>
            <a:r>
              <a:rPr lang="ru-RU" b="1" dirty="0" smtClean="0">
                <a:solidFill>
                  <a:srgbClr val="FF33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 ед.;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Завершение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цифровизацию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процессов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водоснабжения;</a:t>
            </a:r>
            <a:endParaRPr lang="ru-RU" b="1" dirty="0">
              <a:solidFill>
                <a:srgbClr val="002060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Снижение: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удельной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нормы расхода электроэнергии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 до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0,06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кВт/м</a:t>
            </a:r>
            <a:r>
              <a:rPr lang="ru-RU" b="1" baseline="30000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нормативно-технических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потерь до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15,45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%;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b="1" dirty="0" smtClean="0">
              <a:solidFill>
                <a:srgbClr val="0000FF"/>
              </a:solidFill>
              <a:latin typeface="Century Gothic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степени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износа водопровода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31,2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%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и канализации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57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%;</a:t>
            </a:r>
            <a:r>
              <a:rPr lang="ru-RU" b="1" dirty="0">
                <a:solidFill>
                  <a:srgbClr val="0000FF"/>
                </a:solidFill>
                <a:latin typeface="Century Gothic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34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1689720"/>
            <a:ext cx="8208912" cy="3323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Уважаемые участники общественных слушаний!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Бесперебойное и качественное  обеспечение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хозяйственно-питьевой водой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население, своевременное отведение и очистка канализационных вод зависит от безубыточной деятельности водоканала.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24619"/>
              </p:ext>
            </p:extLst>
          </p:nvPr>
        </p:nvGraphicFramePr>
        <p:xfrm>
          <a:off x="107504" y="332656"/>
          <a:ext cx="8930304" cy="5835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4"/>
                <a:gridCol w="2170494"/>
                <a:gridCol w="1368353"/>
                <a:gridCol w="2170488"/>
                <a:gridCol w="1590618"/>
                <a:gridCol w="1136157"/>
              </a:tblGrid>
              <a:tr h="55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№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измерения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ПДК</a:t>
                      </a:r>
                      <a:r>
                        <a:rPr lang="en-US" sz="1100" b="1" baseline="0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соответствия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ГОСТ 2874-82 ''Вода питьевая''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Санитарные правила </a:t>
                      </a:r>
                    </a:p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№ 209 от 16.03.2015 г.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Питьевая вода г. Шымкент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Селен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Сульфаты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500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500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21,2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Сухой остаток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1000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  1000(1500)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201,8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Хлориды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350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350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2,8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Фториды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0,75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0,26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Стронций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7,0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7,0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0,8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27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Аммиак и ионы аммония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28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Нитриты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29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Полифосфаты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0,01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Нефтепродукты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Кадмий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0,001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           0,001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Никель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33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Хром общий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34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Ртуть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ПАВ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0,5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36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ά- радиоактивность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Бк/дм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37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ß- радиоактивность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Бк/дм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1,0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0,04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38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Линдан (гамма-изомер ГХЦГ)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,не более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</a:t>
                      </a:r>
                    </a:p>
                  </a:txBody>
                  <a:tcPr marL="34069" marR="34069" marT="0" marB="0"/>
                </a:tc>
              </a:tr>
              <a:tr h="211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39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ДДТ (сумма изомеров)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мг/дм</a:t>
                      </a:r>
                      <a:r>
                        <a:rPr lang="ru-RU" sz="1100" b="1" baseline="30000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,не более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0,000</a:t>
                      </a:r>
                    </a:p>
                  </a:txBody>
                  <a:tcPr marL="34069" marR="34069" marT="0" marB="0"/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40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Термотолерантные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колиформные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бактерии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число бактерий в 100 мл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отсутствие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отсутствие 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Отс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367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41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Общие </a:t>
                      </a:r>
                      <a:r>
                        <a:rPr lang="ru-RU" sz="1100" b="1" dirty="0" err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колиформные</a:t>
                      </a: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 бактерии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число бактерий в 100 мл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отсутствие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отсутствие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Отс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42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Общее микробное число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число бактерий в 1 мл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не более 100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не более 50</a:t>
                      </a:r>
                    </a:p>
                  </a:txBody>
                  <a:tcPr marL="34069" marR="34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Meiryo UI" pitchFamily="34" charset="-128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" pitchFamily="34" charset="0"/>
                        <a:ea typeface="Meiryo UI" pitchFamily="34" charset="-128"/>
                        <a:cs typeface="Arial" pitchFamily="34" charset="0"/>
                      </a:endParaRPr>
                    </a:p>
                  </a:txBody>
                  <a:tcPr marL="34069" marR="34069" marT="0" marB="0"/>
                </a:tc>
              </a:tr>
            </a:tbl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528" y="-5898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продолжение</a:t>
            </a:r>
            <a:endParaRPr lang="ru-RU" sz="1600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6025" y="6237312"/>
            <a:ext cx="8748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  <a:ea typeface="Meiryo UI" pitchFamily="34" charset="-128"/>
                <a:cs typeface="Arial" pitchFamily="34" charset="0"/>
              </a:rPr>
              <a:t>Подаваемая вода после добычи и обеззараживания полностью соответствует санитарно-экологическим требованиям.</a:t>
            </a:r>
            <a:endParaRPr lang="ru-RU" sz="1600" dirty="0">
              <a:solidFill>
                <a:srgbClr val="FF0000"/>
              </a:solidFill>
              <a:latin typeface="Century Gothic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3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1" y="452669"/>
            <a:ext cx="2534679" cy="105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013177"/>
            <a:ext cx="4176464" cy="1392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86660" y="1181297"/>
            <a:ext cx="2642279" cy="913618"/>
            <a:chOff x="5399192" y="1093650"/>
            <a:chExt cx="2642279" cy="685213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192" y="1093650"/>
              <a:ext cx="792088" cy="685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50596" y="1155614"/>
              <a:ext cx="1790875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СМС рассылка</a:t>
              </a:r>
              <a:endParaRPr lang="ru-RU" dirty="0">
                <a:solidFill>
                  <a:prstClr val="black"/>
                </a:solidFill>
              </a:endParaRP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Дебиторская  задолженность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Срок поверки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Аварийное отключение</a:t>
              </a:r>
              <a:endParaRPr lang="ru-RU" sz="11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39974" y="3618028"/>
            <a:ext cx="2708982" cy="830997"/>
            <a:chOff x="5012803" y="3406139"/>
            <a:chExt cx="2708982" cy="623248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803" y="3500240"/>
              <a:ext cx="667855" cy="529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64812" y="3406139"/>
              <a:ext cx="2056973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</a:rPr>
                <a:t>WhatsApp</a:t>
              </a:r>
              <a:endParaRPr lang="ru-RU" dirty="0" smtClean="0">
                <a:solidFill>
                  <a:prstClr val="black"/>
                </a:solidFill>
              </a:endParaRP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Любая информация касающиеся 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водоснабжения и водоотведения 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(жалобы, обращения и т.д.)  </a:t>
              </a:r>
              <a:endParaRPr lang="ru-RU" sz="14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8333" y="2039662"/>
            <a:ext cx="3743336" cy="210837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246114" y="2478561"/>
            <a:ext cx="1802806" cy="830997"/>
            <a:chOff x="5741871" y="1935105"/>
            <a:chExt cx="1802806" cy="623248"/>
          </a:xfrm>
        </p:grpSpPr>
        <p:sp>
          <p:nvSpPr>
            <p:cNvPr id="14" name="TextBox 13"/>
            <p:cNvSpPr txBox="1"/>
            <p:nvPr/>
          </p:nvSpPr>
          <p:spPr>
            <a:xfrm>
              <a:off x="6396606" y="1935105"/>
              <a:ext cx="1148071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Веб - сайт</a:t>
              </a:r>
              <a:endParaRPr lang="ru-RU" dirty="0">
                <a:solidFill>
                  <a:prstClr val="black"/>
                </a:solidFill>
              </a:endParaRP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Обратная связь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Новости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Личный кабинет</a:t>
              </a:r>
              <a:endParaRPr lang="ru-RU" sz="11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871" y="2010626"/>
              <a:ext cx="581248" cy="47529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10206" y="3992674"/>
            <a:ext cx="162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err="1" smtClean="0">
                <a:solidFill>
                  <a:srgbClr val="1F497D">
                    <a:lumMod val="75000"/>
                  </a:srgbClr>
                </a:solidFill>
              </a:rPr>
              <a:t>потребителИ</a:t>
            </a:r>
            <a:endParaRPr lang="ru-RU" b="1" cap="all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611761" y="4717843"/>
            <a:ext cx="2756290" cy="712356"/>
            <a:chOff x="5093735" y="3516580"/>
            <a:chExt cx="2756290" cy="534267"/>
          </a:xfrm>
        </p:grpSpPr>
        <p:sp>
          <p:nvSpPr>
            <p:cNvPr id="18" name="TextBox 17"/>
            <p:cNvSpPr txBox="1"/>
            <p:nvPr/>
          </p:nvSpPr>
          <p:spPr>
            <a:xfrm>
              <a:off x="5773816" y="3516580"/>
              <a:ext cx="207620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Электронная почта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- Рассылка платежных документов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- Получение тех условий</a:t>
              </a:r>
              <a:endParaRPr lang="ru-RU" sz="14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pic>
          <p:nvPicPr>
            <p:cNvPr id="19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7"/>
            <a:stretch/>
          </p:blipFill>
          <p:spPr bwMode="auto">
            <a:xfrm>
              <a:off x="5093735" y="3589392"/>
              <a:ext cx="704150" cy="46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AutoShape 27" descr="blob:https://web.whatsapp.com/a9718e77-c5ba-42f3-94c6-b1061076b907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" y="1947040"/>
            <a:ext cx="2107174" cy="19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4587822" y="5681383"/>
            <a:ext cx="3584578" cy="830998"/>
            <a:chOff x="3419872" y="4148032"/>
            <a:chExt cx="3584578" cy="623248"/>
          </a:xfrm>
        </p:grpSpPr>
        <p:sp>
          <p:nvSpPr>
            <p:cNvPr id="23" name="TextBox 22"/>
            <p:cNvSpPr txBox="1"/>
            <p:nvPr/>
          </p:nvSpPr>
          <p:spPr>
            <a:xfrm>
              <a:off x="4189256" y="4148032"/>
              <a:ext cx="2815194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Контролер - инспектор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снятие </a:t>
              </a:r>
              <a:r>
                <a:rPr lang="ru-RU" sz="1000" dirty="0">
                  <a:solidFill>
                    <a:srgbClr val="1F497D">
                      <a:lumMod val="75000"/>
                    </a:srgbClr>
                  </a:solidFill>
                </a:rPr>
                <a:t>показаний </a:t>
              </a:r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с приборов  учета </a:t>
              </a:r>
            </a:p>
            <a:p>
              <a:r>
                <a:rPr lang="ru-RU" sz="1000" dirty="0" smtClean="0">
                  <a:solidFill>
                    <a:srgbClr val="1F497D">
                      <a:lumMod val="75000"/>
                    </a:srgbClr>
                  </a:solidFill>
                </a:rPr>
                <a:t>с </a:t>
              </a:r>
              <a:r>
                <a:rPr lang="ru-RU" sz="1000" dirty="0">
                  <a:solidFill>
                    <a:srgbClr val="1F497D">
                      <a:lumMod val="75000"/>
                    </a:srgbClr>
                  </a:solidFill>
                </a:rPr>
                <a:t>помощью планшетов, </a:t>
              </a:r>
            </a:p>
            <a:p>
              <a:r>
                <a:rPr lang="ru-RU" sz="1000" dirty="0">
                  <a:solidFill>
                    <a:srgbClr val="1F497D">
                      <a:lumMod val="75000"/>
                    </a:srgbClr>
                  </a:solidFill>
                </a:rPr>
                <a:t>данные автоматически попадают в базу данных</a:t>
              </a:r>
              <a:endParaRPr lang="ru-RU" sz="11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pic>
          <p:nvPicPr>
            <p:cNvPr id="24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68986"/>
              <a:ext cx="804176" cy="60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516630" y="347263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</a:rPr>
              <a:t>Передача показаний в </a:t>
            </a:r>
          </a:p>
          <a:p>
            <a:r>
              <a:rPr lang="ru-RU" sz="1000" dirty="0" smtClean="0">
                <a:solidFill>
                  <a:srgbClr val="1F497D">
                    <a:lumMod val="75000"/>
                  </a:srgbClr>
                </a:solidFill>
              </a:rPr>
              <a:t>автоматическом режиме</a:t>
            </a:r>
            <a:endParaRPr lang="ru-RU" sz="1000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511154" y="153285"/>
            <a:ext cx="924943" cy="870307"/>
            <a:chOff x="1091983" y="4438977"/>
            <a:chExt cx="709775" cy="500886"/>
          </a:xfrm>
        </p:grpSpPr>
        <p:pic>
          <p:nvPicPr>
            <p:cNvPr id="27" name="Picture 3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5" r="6040" b="10667"/>
            <a:stretch/>
          </p:blipFill>
          <p:spPr bwMode="auto">
            <a:xfrm>
              <a:off x="1091983" y="4500768"/>
              <a:ext cx="582597" cy="439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55449" y="4474007"/>
              <a:ext cx="281339" cy="2112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32" descr="D:\2\Лого\Лого-ВРМ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40" y="248295"/>
            <a:ext cx="848440" cy="8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788024" y="1110205"/>
            <a:ext cx="28389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94078" y="2478561"/>
            <a:ext cx="23348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24128" y="3630733"/>
            <a:ext cx="26187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73902" y="4726025"/>
            <a:ext cx="23145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20668" y="5675763"/>
            <a:ext cx="33977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7975" y="4942719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По разработанному плану </a:t>
            </a:r>
            <a:r>
              <a:rPr lang="ru-RU" sz="1400" b="1" dirty="0" err="1" smtClean="0">
                <a:solidFill>
                  <a:srgbClr val="FF0000"/>
                </a:solidFill>
              </a:rPr>
              <a:t>цифровизации</a:t>
            </a:r>
            <a:r>
              <a:rPr lang="ru-RU" sz="1400" b="1" dirty="0" smtClean="0">
                <a:solidFill>
                  <a:srgbClr val="FF0000"/>
                </a:solidFill>
              </a:rPr>
              <a:t> налажено электронная связь с абонентами (</a:t>
            </a:r>
            <a:r>
              <a:rPr lang="en-US" sz="1400" b="1" dirty="0" smtClean="0">
                <a:solidFill>
                  <a:srgbClr val="FF0000"/>
                </a:solidFill>
              </a:rPr>
              <a:t>SMS, </a:t>
            </a:r>
            <a:r>
              <a:rPr lang="en-US" sz="1400" b="1" dirty="0" err="1" smtClean="0">
                <a:solidFill>
                  <a:srgbClr val="FF0000"/>
                </a:solidFill>
              </a:rPr>
              <a:t>WhatsApp</a:t>
            </a:r>
            <a:r>
              <a:rPr lang="en-US" sz="1400" b="1" dirty="0" smtClean="0">
                <a:solidFill>
                  <a:srgbClr val="FF0000"/>
                </a:solidFill>
              </a:rPr>
              <a:t>, e-mail</a:t>
            </a:r>
            <a:r>
              <a:rPr lang="ru-RU" sz="1400" b="1" dirty="0" smtClean="0">
                <a:solidFill>
                  <a:srgbClr val="FF0000"/>
                </a:solidFill>
              </a:rPr>
              <a:t>)</a:t>
            </a:r>
            <a:r>
              <a:rPr lang="kk-KZ" sz="1400" b="1" dirty="0" smtClean="0">
                <a:solidFill>
                  <a:srgbClr val="FF0000"/>
                </a:solidFill>
              </a:rPr>
              <a:t>: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19" y="5835267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п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о физическим лицам </a:t>
            </a:r>
            <a:r>
              <a:rPr lang="ru-RU" sz="1400" b="1" dirty="0" smtClean="0">
                <a:solidFill>
                  <a:srgbClr val="C00000"/>
                </a:solidFill>
              </a:rPr>
              <a:t>201703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абонентов</a:t>
            </a:r>
          </a:p>
          <a:p>
            <a:pPr marL="171450" indent="-171450">
              <a:buFontTx/>
              <a:buChar char="-"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п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о юридическим лицам  </a:t>
            </a:r>
            <a:r>
              <a:rPr lang="en-US" sz="1400" b="1" dirty="0" smtClean="0">
                <a:solidFill>
                  <a:srgbClr val="C00000"/>
                </a:solidFill>
              </a:rPr>
              <a:t>66</a:t>
            </a:r>
            <a:r>
              <a:rPr lang="ru-RU" sz="1400" b="1" dirty="0" smtClean="0">
                <a:solidFill>
                  <a:srgbClr val="C00000"/>
                </a:solidFill>
              </a:rPr>
              <a:t>49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</a:rPr>
              <a:t> абонентов 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4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7" descr="blob:https://web.whatsapp.com/a9718e77-c5ba-42f3-94c6-b1061076b907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522" y="10583"/>
            <a:ext cx="814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проведенных работ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потребителями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услуг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подачи воды по распределительным сетям и отвода сточных вод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40" y="1700808"/>
            <a:ext cx="8360097" cy="447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Все доходы предприятия поступают через фискальные средства учета платежей, зарегистрированных в налоговых органах: 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Физические лица - через кассы «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Энергопоток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» и электронные терминалы по единым платежным документам коммунальных услуг;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юридические лица 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банки второго уровня</a:t>
            </a: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электронные терминалы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Прозрачность реализации инвестиционных программ и расхода средств с указанием выполненных работ осуществляется путем тесного контакта с потребителями, общественными организациями, депутатами городского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Маслихата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и СМИ: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Общественные слушания о деятельности предприятия за прошедший год – ежегодно;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Регулярные отчеты на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интернет-ресурсах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– каждое полугодие;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Проведение Пресс-туров – ежеквартально;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Выступления специалистов по оказанию услуг на республиканских и местных телеканалах и газетах - согласно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Медия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-плана предприятия (36);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Встречи с потребителями – регулярно;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Функционирует Веб-сайт, налажена работа электронных систем обращения (электронные почты,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ватцап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)  – потребители могут обратиться за получением счетов-фактур, технических условий на подключение к водоснабжению и канализации.</a:t>
            </a:r>
          </a:p>
          <a:p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5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1840" y="306202"/>
            <a:ext cx="8730640" cy="205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           Компания имеет тесный контакт с общественностью через средства массовой информации. Согласно «Медиа-плана» опубликовано в республиканских, областных и городских газетах более 100 статьи о работе компании. На телеканалах Хабар, Казахстан, </a:t>
            </a:r>
            <a:r>
              <a:rPr lang="ru-RU" sz="1600" b="1" dirty="0" err="1" smtClean="0">
                <a:latin typeface="Arial" pitchFamily="34" charset="0"/>
                <a:ea typeface="Times New Roman"/>
                <a:cs typeface="Arial" pitchFamily="34" charset="0"/>
              </a:rPr>
              <a:t>Отырар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, Евразия показаны более 100 видеосюжетов о проблемных вопросах водопроводно-канализационного хозяйства города. Ежеквартально проводятся пресс туры</a:t>
            </a:r>
            <a:r>
              <a:rPr lang="ru-R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представителями </a:t>
            </a:r>
            <a:r>
              <a:rPr lang="ru-R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общественных организаций, домовых и уличных комитетов и </a:t>
            </a:r>
            <a:r>
              <a:rPr lang="ru-R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СМИ.</a:t>
            </a:r>
            <a:endParaRPr lang="ru-RU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7346" name="Picture 2" descr="\\Newserver\сми 2019 (статьи)\март\фотоматериялы\IMG_9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" y="2457112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ekbol\Desktop\Водоканал фотолар\пресс-тур\Пресс-тур 10.10.2017\IMG_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57112"/>
            <a:ext cx="2935863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Bekbol\Desktop\Водоканал фотолар\пресс-тур\Пресс-тур 20.09.2017\IMG_8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112" y="2457112"/>
            <a:ext cx="3077384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\\Newserver\сми 2019 (статьи)\февраль\экскурсия ЮКГУ\экскурсия ЮКГУ\IMG_7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\\Newserver\сми 2019 (статьи)\февраль\пресс конф\пресс конф\pc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" y="4509120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\\Newserver\сми 2018 (статьи)\4. Апрель\27.04.2018 очеть\IMG_12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88" y="4473336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6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769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Исполнение инвестиционной программы на 2018 г. ,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67377"/>
              </p:ext>
            </p:extLst>
          </p:nvPr>
        </p:nvGraphicFramePr>
        <p:xfrm>
          <a:off x="143507" y="548681"/>
          <a:ext cx="8856983" cy="5923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7"/>
                <a:gridCol w="4968552"/>
                <a:gridCol w="720080"/>
                <a:gridCol w="576064"/>
                <a:gridCol w="576064"/>
                <a:gridCol w="576064"/>
                <a:gridCol w="648072"/>
                <a:gridCol w="468050"/>
              </a:tblGrid>
              <a:tr h="1658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мероприятий инвестиционной программы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Ед.измер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Предусмотрено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Кол-во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и автоматизация передающих устройств и датчиков статистического и динамического уровня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20,7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20,7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Замена шкафов управления, насосов, частотных преобразователей, датчиков давления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21,7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21,7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обеспечению санитарной защитной зоны </a:t>
                      </a:r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водоисточников</a:t>
                      </a:r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(строительство, наращивание, восстановление заборов и ограждений)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172,6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172,6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Замена запорных арматур, пожарных гидрантов, с устройством камеры (колодцы, вантузы, плиты перекрытия)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Восстановление скважин, трансформаторов, насосов, электродвигателей и автоматов в процессе добычи воды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93,9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93,9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комбинированного воздушного клапана и регуляторов давления воды на водоводах и водопроводных сетях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31,3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31,3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10" b="0" i="0" u="none" strike="noStrike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и строительство </a:t>
                      </a:r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самоамортизированных</a:t>
                      </a:r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(изношенных) зданий и сооружений водопроводно-канализационного хозяйства</a:t>
                      </a:r>
                      <a:endParaRPr lang="ru-RU" sz="1210" b="0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210" b="0" i="0" u="none" strike="noStrike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10" b="0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830,6</a:t>
                      </a:r>
                      <a:endParaRPr lang="ru-RU" sz="1210" b="0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10" b="0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830,6</a:t>
                      </a:r>
                      <a:endParaRPr lang="ru-RU" sz="1210" b="0" i="0" u="none" strike="noStrike" dirty="0">
                        <a:solidFill>
                          <a:srgbClr val="0D0D0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 и модернизация </a:t>
                      </a:r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общеуличных</a:t>
                      </a:r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головных, квартальных водомерных узлов, расходомеров и установка передающих устройств, антивандальных шкафов и аккумуляторов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84,1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1374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84,1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Восстановление </a:t>
                      </a:r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асфальто</a:t>
                      </a:r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-бетонного и дорожного покрытия 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47,4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47,4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водопроводных сетей 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1648,9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1648,9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6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, ремонт и промывка канализационных сетей 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768,02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768,02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Проектирование </a:t>
                      </a:r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работ по реконструкции, строительству ремонтно-восстановительным работам ВКХ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176,4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176,4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21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специальной техники и оборудования водопроводно-канализационного хозяйства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443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339,5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443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1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339,5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79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4253,8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1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4253,8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1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1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23" marR="6423" marT="6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7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6268744"/>
              </p:ext>
            </p:extLst>
          </p:nvPr>
        </p:nvGraphicFramePr>
        <p:xfrm>
          <a:off x="179512" y="1340768"/>
          <a:ext cx="864095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7035" y="116632"/>
            <a:ext cx="8726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ИНВЕСТИЦИИ 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ea typeface="Meiryo UI" pitchFamily="34" charset="-128"/>
                <a:cs typeface="Arial" pitchFamily="34" charset="0"/>
              </a:rPr>
              <a:t>на строительство, реконструкцию, модернизацию и обновление основных фондов водопроводно-канализационного хозяйства г.Шымкент (млн.тенге без НДС) 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597352"/>
            <a:ext cx="9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СЛАЙД 8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12576</TotalTime>
  <Words>4278</Words>
  <Application>Microsoft Office PowerPoint</Application>
  <PresentationFormat>Экран (4:3)</PresentationFormat>
  <Paragraphs>1514</Paragraphs>
  <Slides>36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 Европейского банка реконструкции и развития в модернизацию водопроводно-канализационного хозяйства г.Шымкент</dc:title>
  <dc:creator>заманбек</dc:creator>
  <cp:lastModifiedBy>Нурдаулет Касымбеков</cp:lastModifiedBy>
  <cp:revision>1223</cp:revision>
  <cp:lastPrinted>2019-04-24T04:33:42Z</cp:lastPrinted>
  <dcterms:created xsi:type="dcterms:W3CDTF">2016-06-15T04:31:55Z</dcterms:created>
  <dcterms:modified xsi:type="dcterms:W3CDTF">2019-04-29T04:51:03Z</dcterms:modified>
</cp:coreProperties>
</file>